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14"/>
  </p:notesMasterIdLst>
  <p:sldIdLst>
    <p:sldId id="256" r:id="rId2"/>
    <p:sldId id="258" r:id="rId3"/>
    <p:sldId id="259" r:id="rId4"/>
    <p:sldId id="267" r:id="rId5"/>
    <p:sldId id="266" r:id="rId6"/>
    <p:sldId id="272" r:id="rId7"/>
    <p:sldId id="262" r:id="rId8"/>
    <p:sldId id="263" r:id="rId9"/>
    <p:sldId id="264" r:id="rId10"/>
    <p:sldId id="271" r:id="rId11"/>
    <p:sldId id="268" r:id="rId12"/>
    <p:sldId id="265" r:id="rId1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6584" autoAdjust="0"/>
    <p:restoredTop sz="84149" autoAdjust="0"/>
  </p:normalViewPr>
  <p:slideViewPr>
    <p:cSldViewPr>
      <p:cViewPr>
        <p:scale>
          <a:sx n="60" d="100"/>
          <a:sy n="60" d="100"/>
        </p:scale>
        <p:origin x="-1242" y="-8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193714213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marL="38100" lvl="0" indent="0" rtl="0">
              <a:buClr>
                <a:schemeClr val="dk2"/>
              </a:buClr>
              <a:buSzPct val="166666"/>
              <a:buFont typeface="Arial"/>
              <a:buNone/>
            </a:pPr>
            <a:r>
              <a:rPr lang="x-none" sz="1100" smtClean="0">
                <a:solidFill>
                  <a:schemeClr val="tx1"/>
                </a:solidFill>
              </a:rPr>
              <a:t>Future</a:t>
            </a:r>
            <a:endParaRPr lang="en-US" sz="1100" dirty="0" smtClean="0">
              <a:solidFill>
                <a:schemeClr val="tx1"/>
              </a:solidFill>
            </a:endParaRPr>
          </a:p>
          <a:p>
            <a:pPr marL="38100" lvl="0" indent="0" rtl="0">
              <a:buClr>
                <a:schemeClr val="dk2"/>
              </a:buClr>
              <a:buSzPct val="166666"/>
              <a:buFont typeface="Arial"/>
              <a:buNone/>
            </a:pPr>
            <a:r>
              <a:rPr lang="en-US" sz="1100" dirty="0" smtClean="0">
                <a:solidFill>
                  <a:schemeClr val="tx1"/>
                </a:solidFill>
              </a:rPr>
              <a:t>	</a:t>
            </a:r>
            <a:r>
              <a:rPr lang="x-none" sz="1100" smtClean="0">
                <a:solidFill>
                  <a:schemeClr val="tx1"/>
                </a:solidFill>
              </a:rPr>
              <a:t>Interactive development</a:t>
            </a:r>
            <a:endParaRPr lang="en-US" sz="1100" dirty="0" smtClean="0">
              <a:solidFill>
                <a:schemeClr val="tx1"/>
              </a:solidFill>
            </a:endParaRPr>
          </a:p>
          <a:p>
            <a:pPr marL="38100" marR="0" lvl="0" indent="0" algn="l" defTabSz="914400" rtl="0" eaLnBrk="1" fontAlgn="auto" latinLnBrk="0" hangingPunct="1">
              <a:lnSpc>
                <a:spcPct val="100000"/>
              </a:lnSpc>
              <a:spcBef>
                <a:spcPts val="0"/>
              </a:spcBef>
              <a:spcAft>
                <a:spcPts val="0"/>
              </a:spcAft>
              <a:buClr>
                <a:schemeClr val="dk2"/>
              </a:buClr>
              <a:buSzPct val="166666"/>
              <a:buFont typeface="Arial"/>
              <a:buNone/>
              <a:tabLst/>
              <a:defRPr/>
            </a:pPr>
            <a:r>
              <a:rPr lang="en-US" sz="1100" dirty="0" smtClean="0">
                <a:solidFill>
                  <a:schemeClr val="tx1"/>
                </a:solidFill>
              </a:rPr>
              <a:t>		</a:t>
            </a:r>
            <a:r>
              <a:rPr lang="x-none" sz="1100" smtClean="0">
                <a:solidFill>
                  <a:schemeClr val="tx1"/>
                </a:solidFill>
              </a:rPr>
              <a:t>Application development</a:t>
            </a:r>
          </a:p>
          <a:p>
            <a:pPr marL="38100" lvl="0" indent="0" rtl="0">
              <a:buClr>
                <a:schemeClr val="dk2"/>
              </a:buClr>
              <a:buSzPct val="166666"/>
              <a:buFont typeface="Arial"/>
              <a:buNone/>
            </a:pPr>
            <a:endParaRPr lang="en-US" dirty="0" smtClean="0">
              <a:solidFill>
                <a:schemeClr val="tx1"/>
              </a:solidFill>
            </a:endParaRPr>
          </a:p>
          <a:p>
            <a:pPr marL="38100" lvl="0" indent="0" rtl="0">
              <a:buClr>
                <a:schemeClr val="dk2"/>
              </a:buClr>
              <a:buSzPct val="166666"/>
              <a:buFont typeface="Arial"/>
              <a:buNone/>
            </a:pPr>
            <a:r>
              <a:rPr lang="en-US" dirty="0" smtClean="0">
                <a:solidFill>
                  <a:schemeClr val="tx1"/>
                </a:solidFill>
              </a:rPr>
              <a:t>		</a:t>
            </a:r>
            <a:endParaRPr lang="x-none" smtClean="0">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marL="38100" lvl="0" indent="0" rtl="0">
              <a:buClr>
                <a:schemeClr val="dk2"/>
              </a:buClr>
              <a:buSzPct val="100000"/>
              <a:buFont typeface="Trebuchet MS"/>
              <a:buNone/>
            </a:pPr>
            <a:r>
              <a:rPr lang="x-none" smtClean="0">
                <a:solidFill>
                  <a:schemeClr val="tx1"/>
                </a:solidFill>
              </a:rPr>
              <a:t>Methods</a:t>
            </a:r>
            <a:endParaRPr lang="en-US" dirty="0" smtClean="0">
              <a:solidFill>
                <a:schemeClr val="tx1"/>
              </a:solidFill>
            </a:endParaRPr>
          </a:p>
          <a:p>
            <a:pPr marL="38100" lvl="0" indent="0" rtl="0">
              <a:buClr>
                <a:schemeClr val="dk2"/>
              </a:buClr>
              <a:buSzPct val="100000"/>
              <a:buFont typeface="Trebuchet MS"/>
              <a:buNone/>
            </a:pPr>
            <a:r>
              <a:rPr lang="en-US" dirty="0" smtClean="0">
                <a:solidFill>
                  <a:schemeClr val="tx1"/>
                </a:solidFill>
              </a:rPr>
              <a:t>	</a:t>
            </a:r>
            <a:r>
              <a:rPr lang="x-none" smtClean="0">
                <a:solidFill>
                  <a:schemeClr val="tx1"/>
                </a:solidFill>
              </a:rPr>
              <a:t>Warping and Blending</a:t>
            </a:r>
            <a:endParaRPr lang="en-US" dirty="0" smtClean="0">
              <a:solidFill>
                <a:schemeClr val="tx1"/>
              </a:solidFill>
            </a:endParaRPr>
          </a:p>
          <a:p>
            <a:pPr marL="38100" lvl="0" indent="0" rtl="0">
              <a:buClr>
                <a:schemeClr val="dk2"/>
              </a:buClr>
              <a:buSzPct val="100000"/>
              <a:buFont typeface="+mj-lt"/>
              <a:buNone/>
            </a:pPr>
            <a:r>
              <a:rPr lang="en-US" dirty="0" smtClean="0">
                <a:solidFill>
                  <a:schemeClr val="tx1"/>
                </a:solidFill>
              </a:rPr>
              <a:t>		</a:t>
            </a:r>
            <a:r>
              <a:rPr lang="x-none" smtClean="0">
                <a:solidFill>
                  <a:schemeClr val="tx1"/>
                </a:solidFill>
              </a:rPr>
              <a:t>Calibration</a:t>
            </a:r>
            <a:endParaRPr lang="en-US" dirty="0" smtClean="0">
              <a:solidFill>
                <a:schemeClr val="tx1"/>
              </a:solidFill>
            </a:endParaRPr>
          </a:p>
          <a:p>
            <a:pPr marL="38100" lvl="0" indent="0" rtl="0">
              <a:buClr>
                <a:schemeClr val="dk2"/>
              </a:buClr>
              <a:buSzPct val="100000"/>
              <a:buFont typeface="Trebuchet MS"/>
              <a:buNone/>
            </a:pPr>
            <a:r>
              <a:rPr lang="en-US" baseline="0" dirty="0" smtClean="0">
                <a:solidFill>
                  <a:schemeClr val="tx1"/>
                </a:solidFill>
              </a:rPr>
              <a:t>		</a:t>
            </a:r>
            <a:r>
              <a:rPr lang="x-none" smtClean="0">
                <a:solidFill>
                  <a:schemeClr val="tx1"/>
                </a:solidFill>
              </a:rPr>
              <a:t>Distortion</a:t>
            </a:r>
            <a:endParaRPr lang="en-US" dirty="0" smtClean="0">
              <a:solidFill>
                <a:schemeClr val="tx1"/>
              </a:solidFill>
            </a:endParaRPr>
          </a:p>
          <a:p>
            <a:pPr marL="38100" lvl="0" indent="0" rtl="0">
              <a:buClr>
                <a:schemeClr val="dk2"/>
              </a:buClr>
              <a:buSzPct val="100000"/>
              <a:buFont typeface="Trebuchet MS"/>
              <a:buNone/>
            </a:pPr>
            <a:r>
              <a:rPr lang="en-US" dirty="0" smtClean="0">
                <a:solidFill>
                  <a:schemeClr val="tx1"/>
                </a:solidFill>
              </a:rPr>
              <a:t>	</a:t>
            </a:r>
            <a:r>
              <a:rPr lang="x-none" smtClean="0">
                <a:solidFill>
                  <a:schemeClr val="tx1"/>
                </a:solidFill>
              </a:rPr>
              <a:t>Hardware Configuration</a:t>
            </a:r>
            <a:endParaRPr lang="en-US" dirty="0" smtClean="0">
              <a:solidFill>
                <a:schemeClr val="tx1"/>
              </a:solidFill>
            </a:endParaRPr>
          </a:p>
          <a:p>
            <a:pPr marL="38100" lvl="0" indent="0" rtl="0">
              <a:buClr>
                <a:schemeClr val="dk2"/>
              </a:buClr>
              <a:buSzPct val="100000"/>
              <a:buFont typeface="Trebuchet MS"/>
              <a:buNone/>
            </a:pPr>
            <a:r>
              <a:rPr lang="en-US" dirty="0" smtClean="0">
                <a:solidFill>
                  <a:schemeClr val="tx1"/>
                </a:solidFill>
              </a:rPr>
              <a:t>		</a:t>
            </a:r>
            <a:r>
              <a:rPr lang="x-none" smtClean="0">
                <a:solidFill>
                  <a:schemeClr val="tx1"/>
                </a:solidFill>
              </a:rPr>
              <a:t>Prototyping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algn="just" rtl="0">
              <a:buNone/>
            </a:pPr>
            <a:r>
              <a:rPr lang="x-none" sz="1100" smtClean="0">
                <a:solidFill>
                  <a:schemeClr val="tx1"/>
                </a:solidFill>
              </a:rPr>
              <a:t>Projecting images is not a hard thing to accomplish, but it is certainly annoying for most of us when it just does not look right.</a:t>
            </a:r>
          </a:p>
          <a:p>
            <a:pPr lvl="0" algn="just" rtl="0">
              <a:buNone/>
            </a:pPr>
            <a:r>
              <a:rPr lang="x-none" sz="1100" smtClean="0">
                <a:solidFill>
                  <a:schemeClr val="tx1"/>
                </a:solidFill>
              </a:rPr>
              <a:t>What if I tell you that our goal is to make that harder for us but better for you, the viewer?</a:t>
            </a:r>
            <a:endParaRPr lang="en-US" sz="1100" dirty="0" smtClean="0">
              <a:solidFill>
                <a:schemeClr val="tx1"/>
              </a:solidFill>
            </a:endParaRPr>
          </a:p>
          <a:p>
            <a:pPr lvl="0" algn="just" rtl="0">
              <a:buNone/>
            </a:pPr>
            <a:endParaRPr lang="en-US" sz="1100" dirty="0" smtClean="0">
              <a:solidFill>
                <a:schemeClr val="tx1"/>
              </a:solidFill>
            </a:endParaRPr>
          </a:p>
          <a:p>
            <a:pPr lvl="0" algn="just" rtl="0">
              <a:buNone/>
            </a:pPr>
            <a:r>
              <a:rPr lang="en-US" sz="1100" dirty="0" smtClean="0">
                <a:solidFill>
                  <a:schemeClr val="tx1"/>
                </a:solidFill>
              </a:rPr>
              <a:t>We already found a way to get the</a:t>
            </a:r>
            <a:r>
              <a:rPr lang="en-US" sz="1100" baseline="0" dirty="0" smtClean="0">
                <a:solidFill>
                  <a:schemeClr val="tx1"/>
                </a:solidFill>
              </a:rPr>
              <a:t> first part working, but what else is there?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started by putting two projection together.</a:t>
            </a:r>
          </a:p>
          <a:p>
            <a:r>
              <a:rPr lang="en-US" dirty="0" smtClean="0"/>
              <a:t>WOW! That’s great.</a:t>
            </a:r>
          </a:p>
          <a:p>
            <a:r>
              <a:rPr lang="en-US" dirty="0" smtClean="0"/>
              <a:t>Then we started putting those projectors</a:t>
            </a:r>
            <a:r>
              <a:rPr lang="en-US" baseline="0" dirty="0" smtClean="0"/>
              <a:t> in awkward places to project something new.</a:t>
            </a:r>
          </a:p>
          <a:p>
            <a:r>
              <a:rPr lang="en-US" baseline="0" dirty="0" smtClean="0"/>
              <a:t>Later we integrated other technologies to the mix and we keep on doing that</a:t>
            </a:r>
          </a:p>
          <a:p>
            <a:endParaRPr lang="en-US" baseline="0" dirty="0" smtClean="0"/>
          </a:p>
          <a:p>
            <a:r>
              <a:rPr lang="en-US" baseline="0" dirty="0" smtClean="0"/>
              <a:t>EPIC LVL OF DIFFICULTY ON MODERN INOVATION</a:t>
            </a:r>
            <a:endParaRPr lang="en-US" dirty="0" smtClean="0"/>
          </a:p>
          <a:p>
            <a:endParaRPr lang="en-US" dirty="0" smtClean="0"/>
          </a:p>
          <a:p>
            <a:r>
              <a:rPr lang="en-US" dirty="0" smtClean="0"/>
              <a:t>We naturally</a:t>
            </a:r>
            <a:r>
              <a:rPr lang="en-US" baseline="0" dirty="0" smtClean="0"/>
              <a:t> tend to display inwards onto surface on our surrounding                 Object wrapping inverts that vision.</a:t>
            </a:r>
            <a:endParaRPr lang="en-US" dirty="0"/>
          </a:p>
        </p:txBody>
      </p:sp>
    </p:spTree>
    <p:extLst>
      <p:ext uri="{BB962C8B-B14F-4D97-AF65-F5344CB8AC3E}">
        <p14:creationId xmlns:p14="http://schemas.microsoft.com/office/powerpoint/2010/main" val="204771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algn="just" rtl="0">
              <a:buNone/>
            </a:pPr>
            <a:r>
              <a:rPr lang="x-none" sz="1100" smtClean="0">
                <a:solidFill>
                  <a:schemeClr val="tx1"/>
                </a:solidFill>
              </a:rPr>
              <a:t>Our efforts are directed to 3D or non-flat (curved and smooth) objects as display surfaces and doing it right. Giving our image the correct texture, shape, contour, depth and focus depending on the object and using multiple displays around it.</a:t>
            </a:r>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marL="38100" lvl="0" indent="0" rtl="0">
              <a:buClr>
                <a:schemeClr val="dk2"/>
              </a:buClr>
              <a:buSzPct val="166666"/>
              <a:buFont typeface="Arial"/>
              <a:buNone/>
            </a:pPr>
            <a:r>
              <a:rPr lang="x-none" smtClean="0">
                <a:solidFill>
                  <a:schemeClr val="tx1"/>
                </a:solidFill>
              </a:rPr>
              <a:t>Warping</a:t>
            </a:r>
            <a:endParaRPr lang="en-US" dirty="0" smtClean="0">
              <a:solidFill>
                <a:schemeClr val="tx1"/>
              </a:solidFill>
            </a:endParaRPr>
          </a:p>
          <a:p>
            <a:pPr marL="38100" lvl="0" indent="0" rtl="0">
              <a:buClr>
                <a:schemeClr val="dk2"/>
              </a:buClr>
              <a:buSzPct val="166666"/>
              <a:buFont typeface="Arial"/>
              <a:buNone/>
            </a:pPr>
            <a:r>
              <a:rPr lang="en-US" dirty="0" smtClean="0">
                <a:solidFill>
                  <a:schemeClr val="tx1"/>
                </a:solidFill>
              </a:rPr>
              <a:t>	</a:t>
            </a:r>
            <a:r>
              <a:rPr lang="x-none" smtClean="0">
                <a:solidFill>
                  <a:schemeClr val="tx1"/>
                </a:solidFill>
              </a:rPr>
              <a:t>Matching </a:t>
            </a:r>
            <a:r>
              <a:rPr lang="en-US" dirty="0" smtClean="0">
                <a:solidFill>
                  <a:schemeClr val="tx1"/>
                </a:solidFill>
              </a:rPr>
              <a:t>single and </a:t>
            </a:r>
            <a:r>
              <a:rPr lang="x-none" smtClean="0">
                <a:solidFill>
                  <a:schemeClr val="tx1"/>
                </a:solidFill>
              </a:rPr>
              <a:t>consecutive projections by manipulating distortions for the image to "wr</a:t>
            </a:r>
            <a:r>
              <a:rPr lang="en-US" dirty="0" smtClean="0">
                <a:solidFill>
                  <a:schemeClr val="tx1"/>
                </a:solidFill>
              </a:rPr>
              <a:t>a</a:t>
            </a:r>
            <a:r>
              <a:rPr lang="x-none" smtClean="0">
                <a:solidFill>
                  <a:schemeClr val="tx1"/>
                </a:solidFill>
              </a:rPr>
              <a:t>p" into a perimeter</a:t>
            </a:r>
            <a:endParaRPr lang="en-US" dirty="0" smtClean="0">
              <a:solidFill>
                <a:schemeClr val="tx1"/>
              </a:solidFill>
            </a:endParaRPr>
          </a:p>
          <a:p>
            <a:pPr marL="38100" lvl="0" indent="0" rtl="0">
              <a:buClr>
                <a:schemeClr val="dk2"/>
              </a:buClr>
              <a:buSzPct val="166666"/>
              <a:buFont typeface="Arial"/>
              <a:buNone/>
            </a:pPr>
            <a:r>
              <a:rPr lang="en-US" sz="1800" dirty="0" smtClean="0">
                <a:solidFill>
                  <a:schemeClr val="tx1"/>
                </a:solidFill>
              </a:rPr>
              <a:t>	</a:t>
            </a:r>
            <a:r>
              <a:rPr lang="x-none" sz="1800" smtClean="0">
                <a:solidFill>
                  <a:schemeClr val="tx1"/>
                </a:solidFill>
              </a:rPr>
              <a:t>The effect of light, color displacement, focus on the object</a:t>
            </a:r>
          </a:p>
          <a:p>
            <a:pPr marL="38100" lvl="0" indent="0" rtl="0">
              <a:buClr>
                <a:schemeClr val="dk2"/>
              </a:buClr>
              <a:buSzPct val="166666"/>
              <a:buFont typeface="Arial"/>
              <a:buNone/>
            </a:pPr>
            <a:r>
              <a:rPr lang="x-none" smtClean="0">
                <a:solidFill>
                  <a:schemeClr val="tx1"/>
                </a:solidFill>
              </a:rPr>
              <a:t>Blending</a:t>
            </a:r>
            <a:endParaRPr lang="en-US" sz="1200" dirty="0" smtClean="0">
              <a:solidFill>
                <a:schemeClr val="tx1"/>
              </a:solidFill>
            </a:endParaRPr>
          </a:p>
          <a:p>
            <a:pPr marL="38100" lvl="0" indent="0" rtl="0">
              <a:buClr>
                <a:schemeClr val="dk2"/>
              </a:buClr>
              <a:buSzPct val="166666"/>
              <a:buFont typeface="Arial"/>
              <a:buNone/>
            </a:pPr>
            <a:r>
              <a:rPr lang="en-US" sz="1200" dirty="0" smtClean="0">
                <a:solidFill>
                  <a:schemeClr val="tx1"/>
                </a:solidFill>
              </a:rPr>
              <a:t>	</a:t>
            </a:r>
            <a:r>
              <a:rPr lang="x-none" sz="1200" smtClean="0">
                <a:solidFill>
                  <a:schemeClr val="tx1"/>
                </a:solidFill>
              </a:rPr>
              <a:t>C</a:t>
            </a:r>
            <a:r>
              <a:rPr lang="x-none" sz="2800" smtClean="0">
                <a:solidFill>
                  <a:schemeClr val="tx1"/>
                </a:solidFill>
              </a:rPr>
              <a:t>ircular outward shapes have different and unconventional blending techniques, for multiple display overlaps</a:t>
            </a:r>
            <a:endParaRPr lang="en-US" sz="2800" dirty="0" smtClean="0">
              <a:solidFill>
                <a:schemeClr val="tx1"/>
              </a:solidFill>
            </a:endParaRPr>
          </a:p>
          <a:p>
            <a:pPr marL="38100" lvl="0" indent="0" rtl="0">
              <a:buClr>
                <a:schemeClr val="dk2"/>
              </a:buClr>
              <a:buSzPct val="166666"/>
              <a:buFont typeface="Arial"/>
              <a:buNone/>
            </a:pPr>
            <a:r>
              <a:rPr lang="en-US" sz="2800" dirty="0" smtClean="0">
                <a:solidFill>
                  <a:schemeClr val="tx1"/>
                </a:solidFill>
              </a:rPr>
              <a:t>		I</a:t>
            </a:r>
            <a:r>
              <a:rPr lang="x-none" sz="2000" smtClean="0">
                <a:solidFill>
                  <a:schemeClr val="tx1"/>
                </a:solidFill>
              </a:rPr>
              <a:t>mmersive caves or capsules have their inwards bend</a:t>
            </a:r>
          </a:p>
          <a:p>
            <a:pPr marL="38100" lvl="0" indent="0" rtl="0">
              <a:buClr>
                <a:schemeClr val="dk2"/>
              </a:buClr>
              <a:buSzPct val="166666"/>
              <a:buFont typeface="Arial"/>
              <a:buNone/>
            </a:pPr>
            <a:r>
              <a:rPr lang="x-none" sz="1200" smtClean="0">
                <a:solidFill>
                  <a:schemeClr val="tx1"/>
                </a:solidFill>
              </a:rPr>
              <a:t>Hardware Configuration</a:t>
            </a:r>
            <a:endParaRPr lang="en-US" sz="1200" dirty="0" smtClean="0">
              <a:solidFill>
                <a:schemeClr val="tx1"/>
              </a:solidFill>
            </a:endParaRPr>
          </a:p>
          <a:p>
            <a:pPr marL="38100" lvl="0" indent="0" rtl="0">
              <a:buClr>
                <a:schemeClr val="dk2"/>
              </a:buClr>
              <a:buSzPct val="166666"/>
              <a:buFont typeface="Arial"/>
              <a:buNone/>
            </a:pPr>
            <a:r>
              <a:rPr lang="en-US" sz="2800" dirty="0" smtClean="0">
                <a:solidFill>
                  <a:schemeClr val="tx1"/>
                </a:solidFill>
              </a:rPr>
              <a:t>	</a:t>
            </a:r>
            <a:r>
              <a:rPr lang="x-none" sz="2800" smtClean="0">
                <a:solidFill>
                  <a:schemeClr val="tx1"/>
                </a:solidFill>
              </a:rPr>
              <a:t>Still on early stages</a:t>
            </a:r>
            <a:endParaRPr lang="en-US" sz="2800" dirty="0" smtClean="0">
              <a:solidFill>
                <a:schemeClr val="tx1"/>
              </a:solidFill>
            </a:endParaRPr>
          </a:p>
          <a:p>
            <a:pPr marL="38100" lvl="0" indent="0" rtl="0">
              <a:buClr>
                <a:schemeClr val="dk2"/>
              </a:buClr>
              <a:buSzPct val="166666"/>
              <a:buFont typeface="Arial"/>
              <a:buNone/>
            </a:pPr>
            <a:r>
              <a:rPr lang="en-US" sz="2800" dirty="0" smtClean="0">
                <a:solidFill>
                  <a:schemeClr val="tx1"/>
                </a:solidFill>
              </a:rPr>
              <a:t>		</a:t>
            </a:r>
            <a:r>
              <a:rPr lang="en-US" sz="2000" dirty="0" smtClean="0">
                <a:solidFill>
                  <a:schemeClr val="tx1"/>
                </a:solidFill>
              </a:rPr>
              <a:t>Previously</a:t>
            </a:r>
            <a:r>
              <a:rPr lang="en-US" sz="2000" baseline="0" dirty="0" smtClean="0">
                <a:solidFill>
                  <a:schemeClr val="tx1"/>
                </a:solidFill>
              </a:rPr>
              <a:t> used</a:t>
            </a:r>
            <a:r>
              <a:rPr lang="x-none" sz="2000" smtClean="0">
                <a:solidFill>
                  <a:schemeClr val="tx1"/>
                </a:solidFill>
              </a:rPr>
              <a:t> low throw ratio projectors on a 8" textured</a:t>
            </a:r>
            <a:endParaRPr lang="en-US" sz="2000" dirty="0" smtClean="0">
              <a:solidFill>
                <a:schemeClr val="tx1"/>
              </a:solidFill>
            </a:endParaRPr>
          </a:p>
          <a:p>
            <a:pPr marL="38100" lvl="0" indent="0" rtl="0">
              <a:buClr>
                <a:schemeClr val="dk2"/>
              </a:buClr>
              <a:buSzPct val="166666"/>
              <a:buFont typeface="Arial"/>
              <a:buNone/>
            </a:pPr>
            <a:r>
              <a:rPr lang="en-US" sz="2000" dirty="0" smtClean="0">
                <a:solidFill>
                  <a:schemeClr val="tx1"/>
                </a:solidFill>
              </a:rPr>
              <a:t>		Conventional</a:t>
            </a:r>
            <a:r>
              <a:rPr lang="en-US" sz="2000" baseline="0" dirty="0" smtClean="0">
                <a:solidFill>
                  <a:schemeClr val="tx1"/>
                </a:solidFill>
              </a:rPr>
              <a:t> projectors </a:t>
            </a:r>
            <a:r>
              <a:rPr lang="en-US" sz="1800" baseline="0" dirty="0" smtClean="0">
                <a:solidFill>
                  <a:schemeClr val="tx1"/>
                </a:solidFill>
              </a:rPr>
              <a:t>on a 20” beach ball</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smtClean="0">
                <a:solidFill>
                  <a:schemeClr val="tx1"/>
                </a:solidFill>
              </a:rPr>
              <a:t>Previously created application for image calibration for warping and blending</a:t>
            </a:r>
            <a:r>
              <a:rPr lang="en-US" baseline="0" dirty="0" smtClean="0">
                <a:solidFill>
                  <a:schemeClr val="tx1"/>
                </a:solidFill>
              </a:rPr>
              <a:t> that works like a borrowed pen.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	We don’t want to break it, but works like any other.</a:t>
            </a:r>
            <a:endParaRPr lang="x-none" smtClean="0">
              <a:solidFill>
                <a:schemeClr val="tx1"/>
              </a:solidFill>
            </a:endParaRPr>
          </a:p>
          <a:p>
            <a:endParaRPr lang="en-US" dirty="0" smtClean="0"/>
          </a:p>
          <a:p>
            <a:pPr marL="38100" lvl="0" indent="0" rtl="0">
              <a:buClr>
                <a:schemeClr val="dk2"/>
              </a:buClr>
              <a:buSzPct val="166666"/>
              <a:buFont typeface="Arial"/>
              <a:buNone/>
            </a:pPr>
            <a:r>
              <a:rPr lang="x-none" smtClean="0">
                <a:solidFill>
                  <a:schemeClr val="tx1"/>
                </a:solidFill>
              </a:rPr>
              <a:t>Construction a structure to set-up our project and make it functional and efficient.</a:t>
            </a:r>
            <a:endParaRPr lang="en-US" dirty="0" smtClean="0">
              <a:solidFill>
                <a:schemeClr val="tx1"/>
              </a:solidFill>
            </a:endParaRPr>
          </a:p>
          <a:p>
            <a:pPr marL="38100" lvl="0" indent="0" rtl="0">
              <a:buClr>
                <a:schemeClr val="dk2"/>
              </a:buClr>
              <a:buSzPct val="166666"/>
              <a:buFont typeface="Arial"/>
              <a:buNone/>
            </a:pPr>
            <a:r>
              <a:rPr lang="en-US" dirty="0" smtClean="0">
                <a:solidFill>
                  <a:schemeClr val="tx1"/>
                </a:solidFill>
              </a:rPr>
              <a:t>	Design</a:t>
            </a:r>
          </a:p>
          <a:p>
            <a:pPr marL="38100" lvl="0" indent="0" rtl="0">
              <a:buClr>
                <a:schemeClr val="dk2"/>
              </a:buClr>
              <a:buSzPct val="166666"/>
              <a:buFont typeface="Arial"/>
              <a:buNone/>
            </a:pPr>
            <a:r>
              <a:rPr lang="en-US" dirty="0" smtClean="0">
                <a:solidFill>
                  <a:schemeClr val="tx1"/>
                </a:solidFill>
              </a:rPr>
              <a:t>		Hardware</a:t>
            </a:r>
            <a:r>
              <a:rPr lang="en-US" baseline="0" dirty="0" smtClean="0">
                <a:solidFill>
                  <a:schemeClr val="tx1"/>
                </a:solidFill>
              </a:rPr>
              <a:t> compatibility</a:t>
            </a:r>
          </a:p>
          <a:p>
            <a:pPr marL="38100" lvl="0" indent="0" rtl="0">
              <a:buClr>
                <a:schemeClr val="dk2"/>
              </a:buClr>
              <a:buSzPct val="166666"/>
              <a:buFont typeface="Arial"/>
              <a:buNone/>
            </a:pPr>
            <a:r>
              <a:rPr lang="en-US" baseline="0" dirty="0" smtClean="0">
                <a:solidFill>
                  <a:schemeClr val="tx1"/>
                </a:solidFill>
              </a:rPr>
              <a:t>	Scalability</a:t>
            </a:r>
          </a:p>
          <a:p>
            <a:pPr marL="38100" lvl="0" indent="0" rtl="0">
              <a:buClr>
                <a:schemeClr val="dk2"/>
              </a:buClr>
              <a:buSzPct val="166666"/>
              <a:buFont typeface="Arial"/>
              <a:buNone/>
            </a:pPr>
            <a:r>
              <a:rPr lang="en-US" baseline="0" dirty="0" smtClean="0">
                <a:solidFill>
                  <a:schemeClr val="tx1"/>
                </a:solidFill>
              </a:rPr>
              <a:t>		Size is not troublesome</a:t>
            </a:r>
          </a:p>
          <a:p>
            <a:pPr marL="38100" lvl="0" indent="0" rtl="0">
              <a:buClr>
                <a:schemeClr val="dk2"/>
              </a:buClr>
              <a:buSzPct val="166666"/>
              <a:buFont typeface="Arial"/>
              <a:buNone/>
            </a:pPr>
            <a:r>
              <a:rPr lang="en-US" baseline="0" dirty="0" smtClean="0">
                <a:solidFill>
                  <a:schemeClr val="tx1"/>
                </a:solidFill>
              </a:rPr>
              <a:t>	</a:t>
            </a:r>
            <a:r>
              <a:rPr lang="x-none" smtClean="0">
                <a:solidFill>
                  <a:schemeClr val="tx1"/>
                </a:solidFill>
              </a:rPr>
              <a:t>Aesthetics</a:t>
            </a:r>
            <a:endParaRPr lang="en-US" dirty="0" smtClean="0">
              <a:solidFill>
                <a:schemeClr val="tx1"/>
              </a:solidFill>
            </a:endParaRPr>
          </a:p>
          <a:p>
            <a:pPr marL="38100" lvl="0" indent="0" rtl="0">
              <a:buClr>
                <a:schemeClr val="dk2"/>
              </a:buClr>
              <a:buSzPct val="166666"/>
              <a:buFont typeface="Arial"/>
              <a:buNone/>
            </a:pPr>
            <a:r>
              <a:rPr lang="en-US" dirty="0" smtClean="0">
                <a:solidFill>
                  <a:schemeClr val="tx1"/>
                </a:solidFill>
              </a:rPr>
              <a:t>		Prototyping</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smtClean="0">
                <a:solidFill>
                  <a:schemeClr val="tx1"/>
                </a:solidFill>
              </a:rPr>
              <a:t>Previously created application for image calibration for warping and blending</a:t>
            </a:r>
            <a:r>
              <a:rPr lang="en-US" baseline="0" dirty="0" smtClean="0">
                <a:solidFill>
                  <a:schemeClr val="tx1"/>
                </a:solidFill>
              </a:rPr>
              <a:t> that works like a borrowed pen.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	We don’t want to break it, but works like any other.</a:t>
            </a:r>
            <a:endParaRPr lang="x-none" smtClean="0">
              <a:solidFill>
                <a:schemeClr val="tx1"/>
              </a:solidFill>
            </a:endParaRPr>
          </a:p>
          <a:p>
            <a:endParaRPr lang="en-US" dirty="0" smtClean="0"/>
          </a:p>
          <a:p>
            <a:pPr marL="38100" lvl="0" indent="0" rtl="0">
              <a:buClr>
                <a:schemeClr val="dk2"/>
              </a:buClr>
              <a:buSzPct val="166666"/>
              <a:buFont typeface="Arial"/>
              <a:buNone/>
            </a:pPr>
            <a:r>
              <a:rPr lang="x-none" smtClean="0">
                <a:solidFill>
                  <a:schemeClr val="tx1"/>
                </a:solidFill>
              </a:rPr>
              <a:t>Construction a structure to set-up our project and make it functional and efficient.</a:t>
            </a:r>
            <a:endParaRPr lang="en-US" dirty="0" smtClean="0">
              <a:solidFill>
                <a:schemeClr val="tx1"/>
              </a:solidFill>
            </a:endParaRPr>
          </a:p>
          <a:p>
            <a:pPr marL="38100" lvl="0" indent="0" rtl="0">
              <a:buClr>
                <a:schemeClr val="dk2"/>
              </a:buClr>
              <a:buSzPct val="166666"/>
              <a:buFont typeface="Arial"/>
              <a:buNone/>
            </a:pPr>
            <a:r>
              <a:rPr lang="en-US" dirty="0" smtClean="0">
                <a:solidFill>
                  <a:schemeClr val="tx1"/>
                </a:solidFill>
              </a:rPr>
              <a:t>	Design</a:t>
            </a:r>
          </a:p>
          <a:p>
            <a:pPr marL="38100" lvl="0" indent="0" rtl="0">
              <a:buClr>
                <a:schemeClr val="dk2"/>
              </a:buClr>
              <a:buSzPct val="166666"/>
              <a:buFont typeface="Arial"/>
              <a:buNone/>
            </a:pPr>
            <a:r>
              <a:rPr lang="en-US" dirty="0" smtClean="0">
                <a:solidFill>
                  <a:schemeClr val="tx1"/>
                </a:solidFill>
              </a:rPr>
              <a:t>		Hardware</a:t>
            </a:r>
            <a:r>
              <a:rPr lang="en-US" baseline="0" dirty="0" smtClean="0">
                <a:solidFill>
                  <a:schemeClr val="tx1"/>
                </a:solidFill>
              </a:rPr>
              <a:t> compatibility</a:t>
            </a:r>
          </a:p>
          <a:p>
            <a:pPr marL="38100" lvl="0" indent="0" rtl="0">
              <a:buClr>
                <a:schemeClr val="dk2"/>
              </a:buClr>
              <a:buSzPct val="166666"/>
              <a:buFont typeface="Arial"/>
              <a:buNone/>
            </a:pPr>
            <a:r>
              <a:rPr lang="en-US" baseline="0" dirty="0" smtClean="0">
                <a:solidFill>
                  <a:schemeClr val="tx1"/>
                </a:solidFill>
              </a:rPr>
              <a:t>	Scalability</a:t>
            </a:r>
          </a:p>
          <a:p>
            <a:pPr marL="38100" lvl="0" indent="0" rtl="0">
              <a:buClr>
                <a:schemeClr val="dk2"/>
              </a:buClr>
              <a:buSzPct val="166666"/>
              <a:buFont typeface="Arial"/>
              <a:buNone/>
            </a:pPr>
            <a:r>
              <a:rPr lang="en-US" baseline="0" dirty="0" smtClean="0">
                <a:solidFill>
                  <a:schemeClr val="tx1"/>
                </a:solidFill>
              </a:rPr>
              <a:t>		Size is not troublesome</a:t>
            </a:r>
          </a:p>
          <a:p>
            <a:pPr marL="38100" lvl="0" indent="0" rtl="0">
              <a:buClr>
                <a:schemeClr val="dk2"/>
              </a:buClr>
              <a:buSzPct val="166666"/>
              <a:buFont typeface="Arial"/>
              <a:buNone/>
            </a:pPr>
            <a:r>
              <a:rPr lang="en-US" baseline="0" dirty="0" smtClean="0">
                <a:solidFill>
                  <a:schemeClr val="tx1"/>
                </a:solidFill>
              </a:rPr>
              <a:t>	</a:t>
            </a:r>
            <a:r>
              <a:rPr lang="x-none" smtClean="0">
                <a:solidFill>
                  <a:schemeClr val="tx1"/>
                </a:solidFill>
              </a:rPr>
              <a:t>Aesthetics</a:t>
            </a:r>
            <a:endParaRPr lang="en-US" dirty="0" smtClean="0">
              <a:solidFill>
                <a:schemeClr val="tx1"/>
              </a:solidFill>
            </a:endParaRPr>
          </a:p>
          <a:p>
            <a:pPr marL="38100" lvl="0" indent="0" rtl="0">
              <a:buClr>
                <a:schemeClr val="dk2"/>
              </a:buClr>
              <a:buSzPct val="166666"/>
              <a:buFont typeface="Arial"/>
              <a:buNone/>
            </a:pPr>
            <a:r>
              <a:rPr lang="en-US" dirty="0" smtClean="0">
                <a:solidFill>
                  <a:schemeClr val="tx1"/>
                </a:solidFill>
              </a:rPr>
              <a:t>		Prototyping</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
        <p:cNvGrpSpPr/>
        <p:nvPr/>
      </p:nvGrpSpPr>
      <p:grpSpPr>
        <a:xfrm>
          <a:off x="0" y="0"/>
          <a:ext cx="0" cy="0"/>
          <a:chOff x="0" y="0"/>
          <a:chExt cx="0" cy="0"/>
        </a:xfrm>
      </p:grpSpPr>
      <p:sp>
        <p:nvSpPr>
          <p:cNvPr id="8" name="Shape 8"/>
          <p:cNvSpPr/>
          <p:nvPr/>
        </p:nvSpPr>
        <p:spPr>
          <a:xfrm>
            <a:off x="0" y="3886198"/>
            <a:ext cx="9144000" cy="2971799"/>
          </a:xfrm>
          <a:prstGeom prst="rect">
            <a:avLst/>
          </a:prstGeom>
          <a:solidFill>
            <a:schemeClr val="dk2"/>
          </a:solidFill>
          <a:ln>
            <a:noFill/>
          </a:ln>
        </p:spPr>
        <p:txBody>
          <a:bodyPr lIns="91425" tIns="45700" rIns="91425" bIns="45700" anchor="ctr" anchorCtr="0">
            <a:spAutoFit/>
          </a:bodyPr>
          <a:lstStyle/>
          <a:p>
            <a:endParaRPr dirty="0"/>
          </a:p>
        </p:txBody>
      </p:sp>
      <p:cxnSp>
        <p:nvCxnSpPr>
          <p:cNvPr id="9" name="Shape 9"/>
          <p:cNvCxnSpPr/>
          <p:nvPr/>
        </p:nvCxnSpPr>
        <p:spPr>
          <a:xfrm>
            <a:off x="0" y="3886198"/>
            <a:ext cx="9144000" cy="0"/>
          </a:xfrm>
          <a:prstGeom prst="straightConnector1">
            <a:avLst/>
          </a:prstGeom>
          <a:noFill/>
          <a:ln w="28575" cap="flat">
            <a:solidFill>
              <a:schemeClr val="dk1"/>
            </a:solidFill>
            <a:prstDash val="solid"/>
            <a:round/>
            <a:headEnd type="none" w="med" len="med"/>
            <a:tailEnd type="none" w="med" len="med"/>
          </a:ln>
        </p:spPr>
      </p:cxnSp>
      <p:sp>
        <p:nvSpPr>
          <p:cNvPr id="10" name="Shape 10"/>
          <p:cNvSpPr txBox="1">
            <a:spLocks noGrp="1"/>
          </p:cNvSpPr>
          <p:nvPr>
            <p:ph type="ctrTitle"/>
          </p:nvPr>
        </p:nvSpPr>
        <p:spPr>
          <a:xfrm>
            <a:off x="685800" y="2157750"/>
            <a:ext cx="7772400" cy="1650599"/>
          </a:xfrm>
          <a:prstGeom prst="rect">
            <a:avLst/>
          </a:prstGeom>
          <a:noFill/>
          <a:ln>
            <a:noFill/>
          </a:ln>
        </p:spPr>
        <p:txBody>
          <a:bodyPr lIns="91425" tIns="91425" rIns="91425" bIns="91425" anchor="b" anchorCtr="0"/>
          <a:lstStyle>
            <a:lvl1pPr marL="0" indent="30480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480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480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480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480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480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480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480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480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endParaRPr/>
          </a:p>
        </p:txBody>
      </p:sp>
      <p:sp>
        <p:nvSpPr>
          <p:cNvPr id="11" name="Shape 11"/>
          <p:cNvSpPr txBox="1">
            <a:spLocks noGrp="1"/>
          </p:cNvSpPr>
          <p:nvPr>
            <p:ph type="subTitle" idx="1"/>
          </p:nvPr>
        </p:nvSpPr>
        <p:spPr>
          <a:xfrm>
            <a:off x="685800" y="3953037"/>
            <a:ext cx="7772400" cy="1259400"/>
          </a:xfrm>
          <a:prstGeom prst="rect">
            <a:avLst/>
          </a:prstGeom>
          <a:noFill/>
          <a:ln>
            <a:noFill/>
          </a:ln>
        </p:spPr>
        <p:txBody>
          <a:bodyPr lIns="91425" tIns="91425" rIns="91425" bIns="91425" anchor="t" anchorCtr="0"/>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2"/>
        <p:cNvGrpSpPr/>
        <p:nvPr/>
      </p:nvGrpSpPr>
      <p:grpSpPr>
        <a:xfrm>
          <a:off x="0" y="0"/>
          <a:ext cx="0" cy="0"/>
          <a:chOff x="0" y="0"/>
          <a:chExt cx="0" cy="0"/>
        </a:xfrm>
      </p:grpSpPr>
      <p:sp>
        <p:nvSpPr>
          <p:cNvPr id="13" name="Shape 13"/>
          <p:cNvSpPr/>
          <p:nvPr/>
        </p:nvSpPr>
        <p:spPr>
          <a:xfrm>
            <a:off x="0" y="0"/>
            <a:ext cx="9144000" cy="1503600"/>
          </a:xfrm>
          <a:prstGeom prst="rect">
            <a:avLst/>
          </a:prstGeom>
          <a:solidFill>
            <a:schemeClr val="dk2"/>
          </a:solidFill>
          <a:ln>
            <a:noFill/>
          </a:ln>
        </p:spPr>
        <p:txBody>
          <a:bodyPr lIns="91425" tIns="45700" rIns="91425" bIns="45700" anchor="ctr" anchorCtr="0">
            <a:spAutoFit/>
          </a:bodyPr>
          <a:lstStyle/>
          <a:p>
            <a:endParaRPr dirty="0"/>
          </a:p>
        </p:txBody>
      </p:sp>
      <p:cxnSp>
        <p:nvCxnSpPr>
          <p:cNvPr id="14" name="Shape 14"/>
          <p:cNvCxnSpPr/>
          <p:nvPr/>
        </p:nvCxnSpPr>
        <p:spPr>
          <a:xfrm>
            <a:off x="0" y="1503571"/>
            <a:ext cx="9144000" cy="0"/>
          </a:xfrm>
          <a:prstGeom prst="straightConnector1">
            <a:avLst/>
          </a:prstGeom>
          <a:noFill/>
          <a:ln w="28575" cap="flat">
            <a:solidFill>
              <a:schemeClr val="dk1"/>
            </a:solidFill>
            <a:prstDash val="solid"/>
            <a:round/>
            <a:headEnd type="none" w="med" len="med"/>
            <a:tailEnd type="none" w="med" len="med"/>
          </a:ln>
        </p:spPr>
      </p:cxnSp>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Trebuchet MS"/>
              <a:buNone/>
              <a:defRPr sz="3600" b="1">
                <a:solidFill>
                  <a:schemeClr val="lt1"/>
                </a:solidFill>
                <a:latin typeface="Trebuchet MS"/>
                <a:ea typeface="Trebuchet MS"/>
                <a:cs typeface="Trebuchet MS"/>
                <a:sym typeface="Trebuchet MS"/>
              </a:defRPr>
            </a:lvl1pPr>
            <a:lvl2pPr algn="l" rtl="0">
              <a:spcBef>
                <a:spcPts val="0"/>
              </a:spcBef>
              <a:buSzPct val="100000"/>
              <a:buFont typeface="Trebuchet MS"/>
              <a:buNone/>
              <a:defRPr sz="3600" b="1">
                <a:solidFill>
                  <a:schemeClr val="lt1"/>
                </a:solidFill>
                <a:latin typeface="Trebuchet MS"/>
                <a:ea typeface="Trebuchet MS"/>
                <a:cs typeface="Trebuchet MS"/>
                <a:sym typeface="Trebuchet MS"/>
              </a:defRPr>
            </a:lvl2pPr>
            <a:lvl3pPr algn="l" rtl="0">
              <a:spcBef>
                <a:spcPts val="0"/>
              </a:spcBef>
              <a:buSzPct val="100000"/>
              <a:buFont typeface="Trebuchet MS"/>
              <a:buNone/>
              <a:defRPr sz="3600" b="1">
                <a:solidFill>
                  <a:schemeClr val="lt1"/>
                </a:solidFill>
                <a:latin typeface="Trebuchet MS"/>
                <a:ea typeface="Trebuchet MS"/>
                <a:cs typeface="Trebuchet MS"/>
                <a:sym typeface="Trebuchet MS"/>
              </a:defRPr>
            </a:lvl3pPr>
            <a:lvl4pPr algn="l" rtl="0">
              <a:spcBef>
                <a:spcPts val="0"/>
              </a:spcBef>
              <a:buSzPct val="100000"/>
              <a:buFont typeface="Trebuchet MS"/>
              <a:buNone/>
              <a:defRPr sz="3600" b="1">
                <a:solidFill>
                  <a:schemeClr val="lt1"/>
                </a:solidFill>
                <a:latin typeface="Trebuchet MS"/>
                <a:ea typeface="Trebuchet MS"/>
                <a:cs typeface="Trebuchet MS"/>
                <a:sym typeface="Trebuchet MS"/>
              </a:defRPr>
            </a:lvl4pPr>
            <a:lvl5pPr algn="l" rtl="0">
              <a:spcBef>
                <a:spcPts val="0"/>
              </a:spcBef>
              <a:buSzPct val="100000"/>
              <a:buFont typeface="Trebuchet MS"/>
              <a:buNone/>
              <a:defRPr sz="3600" b="1">
                <a:solidFill>
                  <a:schemeClr val="lt1"/>
                </a:solidFill>
                <a:latin typeface="Trebuchet MS"/>
                <a:ea typeface="Trebuchet MS"/>
                <a:cs typeface="Trebuchet MS"/>
                <a:sym typeface="Trebuchet MS"/>
              </a:defRPr>
            </a:lvl5pPr>
            <a:lvl6pPr algn="l" rtl="0">
              <a:spcBef>
                <a:spcPts val="0"/>
              </a:spcBef>
              <a:buSzPct val="100000"/>
              <a:buFont typeface="Trebuchet MS"/>
              <a:buNone/>
              <a:defRPr sz="3600" b="1">
                <a:solidFill>
                  <a:schemeClr val="lt1"/>
                </a:solidFill>
                <a:latin typeface="Trebuchet MS"/>
                <a:ea typeface="Trebuchet MS"/>
                <a:cs typeface="Trebuchet MS"/>
                <a:sym typeface="Trebuchet MS"/>
              </a:defRPr>
            </a:lvl6pPr>
            <a:lvl7pPr algn="l" rtl="0">
              <a:spcBef>
                <a:spcPts val="0"/>
              </a:spcBef>
              <a:buSzPct val="100000"/>
              <a:buFont typeface="Trebuchet MS"/>
              <a:buNone/>
              <a:defRPr sz="3600" b="1">
                <a:solidFill>
                  <a:schemeClr val="lt1"/>
                </a:solidFill>
                <a:latin typeface="Trebuchet MS"/>
                <a:ea typeface="Trebuchet MS"/>
                <a:cs typeface="Trebuchet MS"/>
                <a:sym typeface="Trebuchet MS"/>
              </a:defRPr>
            </a:lvl7pPr>
            <a:lvl8pPr algn="l" rtl="0">
              <a:spcBef>
                <a:spcPts val="0"/>
              </a:spcBef>
              <a:buSzPct val="100000"/>
              <a:buFont typeface="Trebuchet MS"/>
              <a:buNone/>
              <a:defRPr sz="3600" b="1">
                <a:solidFill>
                  <a:schemeClr val="lt1"/>
                </a:solidFill>
                <a:latin typeface="Trebuchet MS"/>
                <a:ea typeface="Trebuchet MS"/>
                <a:cs typeface="Trebuchet MS"/>
                <a:sym typeface="Trebuchet MS"/>
              </a:defRPr>
            </a:lvl8pPr>
            <a:lvl9pPr algn="l" rtl="0">
              <a:spcBef>
                <a:spcPts val="0"/>
              </a:spcBef>
              <a:buSzPct val="100000"/>
              <a:buFont typeface="Trebuchet MS"/>
              <a:buNone/>
              <a:defRPr sz="3600" b="1">
                <a:solidFill>
                  <a:schemeClr val="lt1"/>
                </a:solidFill>
                <a:latin typeface="Trebuchet MS"/>
                <a:ea typeface="Trebuchet MS"/>
                <a:cs typeface="Trebuchet MS"/>
                <a:sym typeface="Trebuchet MS"/>
              </a:defRPr>
            </a:lvl9pPr>
          </a:lstStyle>
          <a:p>
            <a:endParaRPr/>
          </a:p>
        </p:txBody>
      </p:sp>
      <p:sp>
        <p:nvSpPr>
          <p:cNvPr id="16" name="Shape 1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7"/>
        <p:cNvGrpSpPr/>
        <p:nvPr/>
      </p:nvGrpSpPr>
      <p:grpSpPr>
        <a:xfrm>
          <a:off x="0" y="0"/>
          <a:ext cx="0" cy="0"/>
          <a:chOff x="0" y="0"/>
          <a:chExt cx="0" cy="0"/>
        </a:xfrm>
      </p:grpSpPr>
      <p:sp>
        <p:nvSpPr>
          <p:cNvPr id="18" name="Shape 18"/>
          <p:cNvSpPr/>
          <p:nvPr/>
        </p:nvSpPr>
        <p:spPr>
          <a:xfrm>
            <a:off x="0" y="0"/>
            <a:ext cx="9144000" cy="1503600"/>
          </a:xfrm>
          <a:prstGeom prst="rect">
            <a:avLst/>
          </a:prstGeom>
          <a:solidFill>
            <a:schemeClr val="dk2"/>
          </a:solidFill>
          <a:ln>
            <a:noFill/>
          </a:ln>
        </p:spPr>
        <p:txBody>
          <a:bodyPr lIns="91425" tIns="45700" rIns="91425" bIns="45700" anchor="ctr" anchorCtr="0">
            <a:spAutoFit/>
          </a:bodyPr>
          <a:lstStyle/>
          <a:p>
            <a:endParaRPr dirty="0"/>
          </a:p>
        </p:txBody>
      </p:sp>
      <p:cxnSp>
        <p:nvCxnSpPr>
          <p:cNvPr id="19" name="Shape 19"/>
          <p:cNvCxnSpPr/>
          <p:nvPr/>
        </p:nvCxnSpPr>
        <p:spPr>
          <a:xfrm>
            <a:off x="0" y="1503571"/>
            <a:ext cx="9144000" cy="0"/>
          </a:xfrm>
          <a:prstGeom prst="straightConnector1">
            <a:avLst/>
          </a:prstGeom>
          <a:noFill/>
          <a:ln w="28575" cap="flat">
            <a:solidFill>
              <a:schemeClr val="dk1"/>
            </a:solidFill>
            <a:prstDash val="solid"/>
            <a:round/>
            <a:headEnd type="none" w="med" len="med"/>
            <a:tailEnd type="none" w="med" len="med"/>
          </a:ln>
        </p:spPr>
      </p:cxnSp>
      <p:sp>
        <p:nvSpPr>
          <p:cNvPr id="20" name="Shape 20"/>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Trebuchet MS"/>
              <a:buNone/>
              <a:defRPr sz="3600" b="1">
                <a:solidFill>
                  <a:schemeClr val="lt1"/>
                </a:solidFill>
                <a:latin typeface="Trebuchet MS"/>
                <a:ea typeface="Trebuchet MS"/>
                <a:cs typeface="Trebuchet MS"/>
                <a:sym typeface="Trebuchet MS"/>
              </a:defRPr>
            </a:lvl1pPr>
            <a:lvl2pPr algn="l" rtl="0">
              <a:spcBef>
                <a:spcPts val="0"/>
              </a:spcBef>
              <a:buSzPct val="100000"/>
              <a:buFont typeface="Trebuchet MS"/>
              <a:buNone/>
              <a:defRPr sz="3600" b="1">
                <a:solidFill>
                  <a:schemeClr val="lt1"/>
                </a:solidFill>
                <a:latin typeface="Trebuchet MS"/>
                <a:ea typeface="Trebuchet MS"/>
                <a:cs typeface="Trebuchet MS"/>
                <a:sym typeface="Trebuchet MS"/>
              </a:defRPr>
            </a:lvl2pPr>
            <a:lvl3pPr algn="l" rtl="0">
              <a:spcBef>
                <a:spcPts val="0"/>
              </a:spcBef>
              <a:buSzPct val="100000"/>
              <a:buFont typeface="Trebuchet MS"/>
              <a:buNone/>
              <a:defRPr sz="3600" b="1">
                <a:solidFill>
                  <a:schemeClr val="lt1"/>
                </a:solidFill>
                <a:latin typeface="Trebuchet MS"/>
                <a:ea typeface="Trebuchet MS"/>
                <a:cs typeface="Trebuchet MS"/>
                <a:sym typeface="Trebuchet MS"/>
              </a:defRPr>
            </a:lvl3pPr>
            <a:lvl4pPr algn="l" rtl="0">
              <a:spcBef>
                <a:spcPts val="0"/>
              </a:spcBef>
              <a:buSzPct val="100000"/>
              <a:buFont typeface="Trebuchet MS"/>
              <a:buNone/>
              <a:defRPr sz="3600" b="1">
                <a:solidFill>
                  <a:schemeClr val="lt1"/>
                </a:solidFill>
                <a:latin typeface="Trebuchet MS"/>
                <a:ea typeface="Trebuchet MS"/>
                <a:cs typeface="Trebuchet MS"/>
                <a:sym typeface="Trebuchet MS"/>
              </a:defRPr>
            </a:lvl4pPr>
            <a:lvl5pPr algn="l" rtl="0">
              <a:spcBef>
                <a:spcPts val="0"/>
              </a:spcBef>
              <a:buSzPct val="100000"/>
              <a:buFont typeface="Trebuchet MS"/>
              <a:buNone/>
              <a:defRPr sz="3600" b="1">
                <a:solidFill>
                  <a:schemeClr val="lt1"/>
                </a:solidFill>
                <a:latin typeface="Trebuchet MS"/>
                <a:ea typeface="Trebuchet MS"/>
                <a:cs typeface="Trebuchet MS"/>
                <a:sym typeface="Trebuchet MS"/>
              </a:defRPr>
            </a:lvl5pPr>
            <a:lvl6pPr algn="l" rtl="0">
              <a:spcBef>
                <a:spcPts val="0"/>
              </a:spcBef>
              <a:buSzPct val="100000"/>
              <a:buFont typeface="Trebuchet MS"/>
              <a:buNone/>
              <a:defRPr sz="3600" b="1">
                <a:solidFill>
                  <a:schemeClr val="lt1"/>
                </a:solidFill>
                <a:latin typeface="Trebuchet MS"/>
                <a:ea typeface="Trebuchet MS"/>
                <a:cs typeface="Trebuchet MS"/>
                <a:sym typeface="Trebuchet MS"/>
              </a:defRPr>
            </a:lvl6pPr>
            <a:lvl7pPr algn="l" rtl="0">
              <a:spcBef>
                <a:spcPts val="0"/>
              </a:spcBef>
              <a:buSzPct val="100000"/>
              <a:buFont typeface="Trebuchet MS"/>
              <a:buNone/>
              <a:defRPr sz="3600" b="1">
                <a:solidFill>
                  <a:schemeClr val="lt1"/>
                </a:solidFill>
                <a:latin typeface="Trebuchet MS"/>
                <a:ea typeface="Trebuchet MS"/>
                <a:cs typeface="Trebuchet MS"/>
                <a:sym typeface="Trebuchet MS"/>
              </a:defRPr>
            </a:lvl7pPr>
            <a:lvl8pPr algn="l" rtl="0">
              <a:spcBef>
                <a:spcPts val="0"/>
              </a:spcBef>
              <a:buSzPct val="100000"/>
              <a:buFont typeface="Trebuchet MS"/>
              <a:buNone/>
              <a:defRPr sz="3600" b="1">
                <a:solidFill>
                  <a:schemeClr val="lt1"/>
                </a:solidFill>
                <a:latin typeface="Trebuchet MS"/>
                <a:ea typeface="Trebuchet MS"/>
                <a:cs typeface="Trebuchet MS"/>
                <a:sym typeface="Trebuchet MS"/>
              </a:defRPr>
            </a:lvl8pPr>
            <a:lvl9pPr algn="l" rtl="0">
              <a:spcBef>
                <a:spcPts val="0"/>
              </a:spcBef>
              <a:buSzPct val="100000"/>
              <a:buFont typeface="Trebuchet MS"/>
              <a:buNone/>
              <a:defRPr sz="3600" b="1">
                <a:solidFill>
                  <a:schemeClr val="lt1"/>
                </a:solidFill>
                <a:latin typeface="Trebuchet MS"/>
                <a:ea typeface="Trebuchet MS"/>
                <a:cs typeface="Trebuchet MS"/>
                <a:sym typeface="Trebuchet MS"/>
              </a:defRPr>
            </a:lvl9pPr>
          </a:lstStyle>
          <a:p>
            <a:endParaRPr/>
          </a:p>
        </p:txBody>
      </p:sp>
      <p:sp>
        <p:nvSpPr>
          <p:cNvPr id="21" name="Shape 21"/>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22" name="Shape 22"/>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23"/>
        <p:cNvGrpSpPr/>
        <p:nvPr/>
      </p:nvGrpSpPr>
      <p:grpSpPr>
        <a:xfrm>
          <a:off x="0" y="0"/>
          <a:ext cx="0" cy="0"/>
          <a:chOff x="0" y="0"/>
          <a:chExt cx="0" cy="0"/>
        </a:xfrm>
      </p:grpSpPr>
      <p:sp>
        <p:nvSpPr>
          <p:cNvPr id="24" name="Shape 24"/>
          <p:cNvSpPr/>
          <p:nvPr/>
        </p:nvSpPr>
        <p:spPr>
          <a:xfrm>
            <a:off x="0" y="0"/>
            <a:ext cx="9144000" cy="1503600"/>
          </a:xfrm>
          <a:prstGeom prst="rect">
            <a:avLst/>
          </a:prstGeom>
          <a:solidFill>
            <a:schemeClr val="dk2"/>
          </a:solidFill>
          <a:ln>
            <a:noFill/>
          </a:ln>
        </p:spPr>
        <p:txBody>
          <a:bodyPr lIns="91425" tIns="45700" rIns="91425" bIns="45700" anchor="ctr" anchorCtr="0">
            <a:spAutoFit/>
          </a:bodyPr>
          <a:lstStyle/>
          <a:p>
            <a:endParaRPr dirty="0"/>
          </a:p>
        </p:txBody>
      </p:sp>
      <p:cxnSp>
        <p:nvCxnSpPr>
          <p:cNvPr id="25" name="Shape 25"/>
          <p:cNvCxnSpPr/>
          <p:nvPr/>
        </p:nvCxnSpPr>
        <p:spPr>
          <a:xfrm>
            <a:off x="0" y="1503571"/>
            <a:ext cx="9144000" cy="0"/>
          </a:xfrm>
          <a:prstGeom prst="straightConnector1">
            <a:avLst/>
          </a:prstGeom>
          <a:noFill/>
          <a:ln w="28575" cap="flat">
            <a:solidFill>
              <a:schemeClr val="dk1"/>
            </a:solidFill>
            <a:prstDash val="solid"/>
            <a:round/>
            <a:headEnd type="none" w="med" len="med"/>
            <a:tailEnd type="none" w="med" len="med"/>
          </a:ln>
        </p:spPr>
      </p:cxnSp>
      <p:sp>
        <p:nvSpPr>
          <p:cNvPr id="26" name="Shape 26"/>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Trebuchet MS"/>
              <a:buNone/>
              <a:defRPr sz="3600" b="1">
                <a:solidFill>
                  <a:schemeClr val="lt1"/>
                </a:solidFill>
                <a:latin typeface="Trebuchet MS"/>
                <a:ea typeface="Trebuchet MS"/>
                <a:cs typeface="Trebuchet MS"/>
                <a:sym typeface="Trebuchet MS"/>
              </a:defRPr>
            </a:lvl1pPr>
            <a:lvl2pPr algn="l" rtl="0">
              <a:spcBef>
                <a:spcPts val="0"/>
              </a:spcBef>
              <a:buSzPct val="100000"/>
              <a:buFont typeface="Trebuchet MS"/>
              <a:buNone/>
              <a:defRPr sz="3600" b="1">
                <a:solidFill>
                  <a:schemeClr val="lt1"/>
                </a:solidFill>
                <a:latin typeface="Trebuchet MS"/>
                <a:ea typeface="Trebuchet MS"/>
                <a:cs typeface="Trebuchet MS"/>
                <a:sym typeface="Trebuchet MS"/>
              </a:defRPr>
            </a:lvl2pPr>
            <a:lvl3pPr algn="l" rtl="0">
              <a:spcBef>
                <a:spcPts val="0"/>
              </a:spcBef>
              <a:buSzPct val="100000"/>
              <a:buFont typeface="Trebuchet MS"/>
              <a:buNone/>
              <a:defRPr sz="3600" b="1">
                <a:solidFill>
                  <a:schemeClr val="lt1"/>
                </a:solidFill>
                <a:latin typeface="Trebuchet MS"/>
                <a:ea typeface="Trebuchet MS"/>
                <a:cs typeface="Trebuchet MS"/>
                <a:sym typeface="Trebuchet MS"/>
              </a:defRPr>
            </a:lvl3pPr>
            <a:lvl4pPr algn="l" rtl="0">
              <a:spcBef>
                <a:spcPts val="0"/>
              </a:spcBef>
              <a:buSzPct val="100000"/>
              <a:buFont typeface="Trebuchet MS"/>
              <a:buNone/>
              <a:defRPr sz="3600" b="1">
                <a:solidFill>
                  <a:schemeClr val="lt1"/>
                </a:solidFill>
                <a:latin typeface="Trebuchet MS"/>
                <a:ea typeface="Trebuchet MS"/>
                <a:cs typeface="Trebuchet MS"/>
                <a:sym typeface="Trebuchet MS"/>
              </a:defRPr>
            </a:lvl4pPr>
            <a:lvl5pPr algn="l" rtl="0">
              <a:spcBef>
                <a:spcPts val="0"/>
              </a:spcBef>
              <a:buSzPct val="100000"/>
              <a:buFont typeface="Trebuchet MS"/>
              <a:buNone/>
              <a:defRPr sz="3600" b="1">
                <a:solidFill>
                  <a:schemeClr val="lt1"/>
                </a:solidFill>
                <a:latin typeface="Trebuchet MS"/>
                <a:ea typeface="Trebuchet MS"/>
                <a:cs typeface="Trebuchet MS"/>
                <a:sym typeface="Trebuchet MS"/>
              </a:defRPr>
            </a:lvl5pPr>
            <a:lvl6pPr algn="l" rtl="0">
              <a:spcBef>
                <a:spcPts val="0"/>
              </a:spcBef>
              <a:buSzPct val="100000"/>
              <a:buFont typeface="Trebuchet MS"/>
              <a:buNone/>
              <a:defRPr sz="3600" b="1">
                <a:solidFill>
                  <a:schemeClr val="lt1"/>
                </a:solidFill>
                <a:latin typeface="Trebuchet MS"/>
                <a:ea typeface="Trebuchet MS"/>
                <a:cs typeface="Trebuchet MS"/>
                <a:sym typeface="Trebuchet MS"/>
              </a:defRPr>
            </a:lvl6pPr>
            <a:lvl7pPr algn="l" rtl="0">
              <a:spcBef>
                <a:spcPts val="0"/>
              </a:spcBef>
              <a:buSzPct val="100000"/>
              <a:buFont typeface="Trebuchet MS"/>
              <a:buNone/>
              <a:defRPr sz="3600" b="1">
                <a:solidFill>
                  <a:schemeClr val="lt1"/>
                </a:solidFill>
                <a:latin typeface="Trebuchet MS"/>
                <a:ea typeface="Trebuchet MS"/>
                <a:cs typeface="Trebuchet MS"/>
                <a:sym typeface="Trebuchet MS"/>
              </a:defRPr>
            </a:lvl7pPr>
            <a:lvl8pPr algn="l" rtl="0">
              <a:spcBef>
                <a:spcPts val="0"/>
              </a:spcBef>
              <a:buSzPct val="100000"/>
              <a:buFont typeface="Trebuchet MS"/>
              <a:buNone/>
              <a:defRPr sz="3600" b="1">
                <a:solidFill>
                  <a:schemeClr val="lt1"/>
                </a:solidFill>
                <a:latin typeface="Trebuchet MS"/>
                <a:ea typeface="Trebuchet MS"/>
                <a:cs typeface="Trebuchet MS"/>
                <a:sym typeface="Trebuchet MS"/>
              </a:defRPr>
            </a:lvl8pPr>
            <a:lvl9pPr algn="l" rtl="0">
              <a:spcBef>
                <a:spcPts val="0"/>
              </a:spcBef>
              <a:buSzPct val="100000"/>
              <a:buFont typeface="Trebuchet MS"/>
              <a:buNone/>
              <a:defRPr sz="3600" b="1">
                <a:solidFill>
                  <a:schemeClr val="lt1"/>
                </a:solidFill>
                <a:latin typeface="Trebuchet MS"/>
                <a:ea typeface="Trebuchet MS"/>
                <a:cs typeface="Trebuchet MS"/>
                <a:sym typeface="Trebuchet M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lt1"/>
              </a:buClr>
              <a:buSzPct val="100000"/>
              <a:buFont typeface="Trebuchet MS"/>
              <a:buNone/>
              <a:defRPr sz="3600" b="1" i="0" u="none" strike="noStrike" cap="none" baseline="0">
                <a:solidFill>
                  <a:schemeClr val="lt1"/>
                </a:solidFill>
                <a:latin typeface="Trebuchet MS"/>
                <a:ea typeface="Trebuchet MS"/>
                <a:cs typeface="Trebuchet MS"/>
                <a:sym typeface="Trebuchet MS"/>
              </a:defRPr>
            </a:lvl1pPr>
            <a:lvl2pPr marL="0" indent="228600" algn="l" rtl="0">
              <a:spcBef>
                <a:spcPts val="0"/>
              </a:spcBef>
              <a:buClr>
                <a:schemeClr val="lt1"/>
              </a:buClr>
              <a:buSzPct val="100000"/>
              <a:buFont typeface="Trebuchet MS"/>
              <a:buNone/>
              <a:defRPr sz="3600" b="1" i="0" u="none" strike="noStrike" cap="none" baseline="0">
                <a:solidFill>
                  <a:schemeClr val="lt1"/>
                </a:solidFill>
                <a:latin typeface="Trebuchet MS"/>
                <a:ea typeface="Trebuchet MS"/>
                <a:cs typeface="Trebuchet MS"/>
                <a:sym typeface="Trebuchet MS"/>
              </a:defRPr>
            </a:lvl2pPr>
            <a:lvl3pPr marL="0" indent="228600" algn="l" rtl="0">
              <a:spcBef>
                <a:spcPts val="0"/>
              </a:spcBef>
              <a:buClr>
                <a:schemeClr val="lt1"/>
              </a:buClr>
              <a:buSzPct val="100000"/>
              <a:buFont typeface="Trebuchet MS"/>
              <a:buNone/>
              <a:defRPr sz="3600" b="1" i="0" u="none" strike="noStrike" cap="none" baseline="0">
                <a:solidFill>
                  <a:schemeClr val="lt1"/>
                </a:solidFill>
                <a:latin typeface="Trebuchet MS"/>
                <a:ea typeface="Trebuchet MS"/>
                <a:cs typeface="Trebuchet MS"/>
                <a:sym typeface="Trebuchet MS"/>
              </a:defRPr>
            </a:lvl3pPr>
            <a:lvl4pPr marL="0" indent="228600" algn="l" rtl="0">
              <a:spcBef>
                <a:spcPts val="0"/>
              </a:spcBef>
              <a:buClr>
                <a:schemeClr val="lt1"/>
              </a:buClr>
              <a:buSzPct val="100000"/>
              <a:buFont typeface="Trebuchet MS"/>
              <a:buNone/>
              <a:defRPr sz="3600" b="1" i="0" u="none" strike="noStrike" cap="none" baseline="0">
                <a:solidFill>
                  <a:schemeClr val="lt1"/>
                </a:solidFill>
                <a:latin typeface="Trebuchet MS"/>
                <a:ea typeface="Trebuchet MS"/>
                <a:cs typeface="Trebuchet MS"/>
                <a:sym typeface="Trebuchet MS"/>
              </a:defRPr>
            </a:lvl4pPr>
            <a:lvl5pPr marL="0" indent="228600" algn="l" rtl="0">
              <a:spcBef>
                <a:spcPts val="0"/>
              </a:spcBef>
              <a:buClr>
                <a:schemeClr val="lt1"/>
              </a:buClr>
              <a:buSzPct val="100000"/>
              <a:buFont typeface="Trebuchet MS"/>
              <a:buNone/>
              <a:defRPr sz="3600" b="1" i="0" u="none" strike="noStrike" cap="none" baseline="0">
                <a:solidFill>
                  <a:schemeClr val="lt1"/>
                </a:solidFill>
                <a:latin typeface="Trebuchet MS"/>
                <a:ea typeface="Trebuchet MS"/>
                <a:cs typeface="Trebuchet MS"/>
                <a:sym typeface="Trebuchet MS"/>
              </a:defRPr>
            </a:lvl5pPr>
            <a:lvl6pPr marL="0" indent="228600" algn="l" rtl="0">
              <a:spcBef>
                <a:spcPts val="0"/>
              </a:spcBef>
              <a:buClr>
                <a:schemeClr val="lt1"/>
              </a:buClr>
              <a:buSzPct val="100000"/>
              <a:buFont typeface="Trebuchet MS"/>
              <a:buNone/>
              <a:defRPr sz="3600" b="1" i="0" u="none" strike="noStrike" cap="none" baseline="0">
                <a:solidFill>
                  <a:schemeClr val="lt1"/>
                </a:solidFill>
                <a:latin typeface="Trebuchet MS"/>
                <a:ea typeface="Trebuchet MS"/>
                <a:cs typeface="Trebuchet MS"/>
                <a:sym typeface="Trebuchet MS"/>
              </a:defRPr>
            </a:lvl6pPr>
            <a:lvl7pPr marL="0" indent="228600" algn="l" rtl="0">
              <a:spcBef>
                <a:spcPts val="0"/>
              </a:spcBef>
              <a:buClr>
                <a:schemeClr val="lt1"/>
              </a:buClr>
              <a:buSzPct val="100000"/>
              <a:buFont typeface="Trebuchet MS"/>
              <a:buNone/>
              <a:defRPr sz="3600" b="1" i="0" u="none" strike="noStrike" cap="none" baseline="0">
                <a:solidFill>
                  <a:schemeClr val="lt1"/>
                </a:solidFill>
                <a:latin typeface="Trebuchet MS"/>
                <a:ea typeface="Trebuchet MS"/>
                <a:cs typeface="Trebuchet MS"/>
                <a:sym typeface="Trebuchet MS"/>
              </a:defRPr>
            </a:lvl7pPr>
            <a:lvl8pPr marL="0" indent="228600" algn="l" rtl="0">
              <a:spcBef>
                <a:spcPts val="0"/>
              </a:spcBef>
              <a:buClr>
                <a:schemeClr val="lt1"/>
              </a:buClr>
              <a:buSzPct val="100000"/>
              <a:buFont typeface="Trebuchet MS"/>
              <a:buNone/>
              <a:defRPr sz="3600" b="1" i="0" u="none" strike="noStrike" cap="none" baseline="0">
                <a:solidFill>
                  <a:schemeClr val="lt1"/>
                </a:solidFill>
                <a:latin typeface="Trebuchet MS"/>
                <a:ea typeface="Trebuchet MS"/>
                <a:cs typeface="Trebuchet MS"/>
                <a:sym typeface="Trebuchet MS"/>
              </a:defRPr>
            </a:lvl8pPr>
            <a:lvl9pPr marL="0" indent="228600" algn="l" rtl="0">
              <a:spcBef>
                <a:spcPts val="0"/>
              </a:spcBef>
              <a:buClr>
                <a:schemeClr val="lt1"/>
              </a:buClr>
              <a:buSzPct val="100000"/>
              <a:buFont typeface="Trebuchet MS"/>
              <a:buNone/>
              <a:defRPr sz="3600" b="1" i="0" u="none" strike="noStrike" cap="none" baseline="0">
                <a:solidFill>
                  <a:schemeClr val="lt1"/>
                </a:solidFill>
                <a:latin typeface="Trebuchet MS"/>
                <a:ea typeface="Trebuchet MS"/>
                <a:cs typeface="Trebuchet MS"/>
                <a:sym typeface="Trebuchet MS"/>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342900" indent="-342900" algn="l" rtl="0">
              <a:spcBef>
                <a:spcPts val="600"/>
              </a:spcBef>
              <a:buClr>
                <a:schemeClr val="dk2"/>
              </a:buClr>
              <a:buSzPct val="166666"/>
              <a:buFont typeface="Arial"/>
              <a:buChar char="•"/>
              <a:defRPr sz="3000" b="0" i="0" u="none" strike="noStrike" cap="none" baseline="0">
                <a:solidFill>
                  <a:schemeClr val="dk2"/>
                </a:solidFill>
                <a:latin typeface="Trebuchet MS"/>
                <a:ea typeface="Trebuchet MS"/>
                <a:cs typeface="Trebuchet MS"/>
                <a:sym typeface="Trebuchet MS"/>
              </a:defRPr>
            </a:lvl1pPr>
            <a:lvl2pPr marL="742950" indent="-285750" algn="l" rtl="0">
              <a:spcBef>
                <a:spcPts val="480"/>
              </a:spcBef>
              <a:buClr>
                <a:schemeClr val="dk2"/>
              </a:buClr>
              <a:buSzPct val="100000"/>
              <a:buFont typeface="Courier New"/>
              <a:buChar char="o"/>
              <a:defRPr sz="2400" b="0" i="0" u="none" strike="noStrike" cap="none" baseline="0">
                <a:solidFill>
                  <a:schemeClr val="dk2"/>
                </a:solidFill>
                <a:latin typeface="Trebuchet MS"/>
                <a:ea typeface="Trebuchet MS"/>
                <a:cs typeface="Trebuchet MS"/>
                <a:sym typeface="Trebuchet MS"/>
              </a:defRPr>
            </a:lvl2pPr>
            <a:lvl3pPr marL="1143000" indent="-228600" algn="l" rtl="0">
              <a:spcBef>
                <a:spcPts val="480"/>
              </a:spcBef>
              <a:buClr>
                <a:schemeClr val="dk2"/>
              </a:buClr>
              <a:buSzPct val="100000"/>
              <a:buFont typeface="Wingdings"/>
              <a:buChar char="§"/>
              <a:defRPr sz="2400" b="0" i="0" u="none" strike="noStrike" cap="none" baseline="0">
                <a:solidFill>
                  <a:schemeClr val="dk2"/>
                </a:solidFill>
                <a:latin typeface="Trebuchet MS"/>
                <a:ea typeface="Trebuchet MS"/>
                <a:cs typeface="Trebuchet MS"/>
                <a:sym typeface="Trebuchet MS"/>
              </a:defRPr>
            </a:lvl3pPr>
            <a:lvl4pPr marL="1600200" indent="-228600" algn="l" rtl="0">
              <a:spcBef>
                <a:spcPts val="360"/>
              </a:spcBef>
              <a:buClr>
                <a:schemeClr val="dk2"/>
              </a:buClr>
              <a:buSzPct val="166666"/>
              <a:buFont typeface="Arial"/>
              <a:buChar char="•"/>
              <a:defRPr sz="1800" b="0" i="0" u="none" strike="noStrike" cap="none" baseline="0">
                <a:solidFill>
                  <a:schemeClr val="dk2"/>
                </a:solidFill>
                <a:latin typeface="Trebuchet MS"/>
                <a:ea typeface="Trebuchet MS"/>
                <a:cs typeface="Trebuchet MS"/>
                <a:sym typeface="Trebuchet MS"/>
              </a:defRPr>
            </a:lvl4pPr>
            <a:lvl5pPr marL="2057400" indent="-228600" algn="l" rtl="0">
              <a:spcBef>
                <a:spcPts val="360"/>
              </a:spcBef>
              <a:buClr>
                <a:schemeClr val="dk2"/>
              </a:buClr>
              <a:buSzPct val="100000"/>
              <a:buFont typeface="Courier New"/>
              <a:buChar char="o"/>
              <a:defRPr sz="1800" b="0" i="0" u="none" strike="noStrike" cap="none" baseline="0">
                <a:solidFill>
                  <a:schemeClr val="dk2"/>
                </a:solidFill>
                <a:latin typeface="Trebuchet MS"/>
                <a:ea typeface="Trebuchet MS"/>
                <a:cs typeface="Trebuchet MS"/>
                <a:sym typeface="Trebuchet MS"/>
              </a:defRPr>
            </a:lvl5pPr>
            <a:lvl6pPr marL="2514600" indent="-228600" algn="l" rtl="0">
              <a:spcBef>
                <a:spcPts val="360"/>
              </a:spcBef>
              <a:buClr>
                <a:schemeClr val="dk2"/>
              </a:buClr>
              <a:buSzPct val="100000"/>
              <a:buFont typeface="Wingdings"/>
              <a:buChar char="§"/>
              <a:defRPr sz="1800" b="0" i="0" u="none" strike="noStrike" cap="none" baseline="0">
                <a:solidFill>
                  <a:schemeClr val="dk2"/>
                </a:solidFill>
                <a:latin typeface="Trebuchet MS"/>
                <a:ea typeface="Trebuchet MS"/>
                <a:cs typeface="Trebuchet MS"/>
                <a:sym typeface="Trebuchet MS"/>
              </a:defRPr>
            </a:lvl6pPr>
            <a:lvl7pPr marL="2971800" indent="-228600" algn="l" rtl="0">
              <a:spcBef>
                <a:spcPts val="360"/>
              </a:spcBef>
              <a:buClr>
                <a:schemeClr val="dk2"/>
              </a:buClr>
              <a:buSzPct val="166666"/>
              <a:buFont typeface="Arial"/>
              <a:buChar char="•"/>
              <a:defRPr sz="1800" b="0" i="0" u="none" strike="noStrike" cap="none" baseline="0">
                <a:solidFill>
                  <a:schemeClr val="dk2"/>
                </a:solidFill>
                <a:latin typeface="Trebuchet MS"/>
                <a:ea typeface="Trebuchet MS"/>
                <a:cs typeface="Trebuchet MS"/>
                <a:sym typeface="Trebuchet MS"/>
              </a:defRPr>
            </a:lvl7pPr>
            <a:lvl8pPr marL="3429000" indent="-228600" algn="l" rtl="0">
              <a:spcBef>
                <a:spcPts val="360"/>
              </a:spcBef>
              <a:buClr>
                <a:schemeClr val="dk2"/>
              </a:buClr>
              <a:buSzPct val="100000"/>
              <a:buFont typeface="Courier New"/>
              <a:buChar char="o"/>
              <a:defRPr sz="1800" b="0" i="0" u="none" strike="noStrike" cap="none" baseline="0">
                <a:solidFill>
                  <a:schemeClr val="dk2"/>
                </a:solidFill>
                <a:latin typeface="Trebuchet MS"/>
                <a:ea typeface="Trebuchet MS"/>
                <a:cs typeface="Trebuchet MS"/>
                <a:sym typeface="Trebuchet MS"/>
              </a:defRPr>
            </a:lvl8pPr>
            <a:lvl9pPr marL="3886200" indent="-228600" algn="l" rtl="0">
              <a:spcBef>
                <a:spcPts val="360"/>
              </a:spcBef>
              <a:buClr>
                <a:schemeClr val="dk2"/>
              </a:buClr>
              <a:buSzPct val="100000"/>
              <a:buFont typeface="Wingdings"/>
              <a:buChar char="§"/>
              <a:defRPr sz="1800" b="0" i="0" u="none" strike="noStrike" cap="none" baseline="0">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ctrTitle"/>
          </p:nvPr>
        </p:nvSpPr>
        <p:spPr>
          <a:xfrm>
            <a:off x="685800" y="2157750"/>
            <a:ext cx="7772400" cy="1650599"/>
          </a:xfrm>
          <a:prstGeom prst="rect">
            <a:avLst/>
          </a:prstGeom>
        </p:spPr>
        <p:txBody>
          <a:bodyPr lIns="91425" tIns="91425" rIns="91425" bIns="91425" anchor="b" anchorCtr="0">
            <a:spAutoFit/>
          </a:bodyPr>
          <a:lstStyle/>
          <a:p>
            <a:pPr>
              <a:buNone/>
            </a:pPr>
            <a:r>
              <a:rPr lang="x-none">
                <a:solidFill>
                  <a:schemeClr val="dk1"/>
                </a:solidFill>
              </a:rPr>
              <a:t>Projection Warping on Non-Flat Surfaces [PWNS]</a:t>
            </a:r>
          </a:p>
        </p:txBody>
      </p:sp>
      <p:sp>
        <p:nvSpPr>
          <p:cNvPr id="70" name="Shape 70"/>
          <p:cNvSpPr txBox="1">
            <a:spLocks noGrp="1"/>
          </p:cNvSpPr>
          <p:nvPr>
            <p:ph type="subTitle" idx="1"/>
          </p:nvPr>
        </p:nvSpPr>
        <p:spPr>
          <a:xfrm>
            <a:off x="685800" y="3953037"/>
            <a:ext cx="7772400" cy="738633"/>
          </a:xfrm>
          <a:prstGeom prst="rect">
            <a:avLst/>
          </a:prstGeom>
        </p:spPr>
        <p:txBody>
          <a:bodyPr lIns="91425" tIns="91425" rIns="91425" bIns="91425" anchor="t" anchorCtr="0">
            <a:spAutoFit/>
          </a:bodyPr>
          <a:lstStyle/>
          <a:p>
            <a:pPr>
              <a:buNone/>
            </a:pPr>
            <a:r>
              <a:rPr lang="x-none">
                <a:solidFill>
                  <a:schemeClr val="accent5"/>
                </a:solidFill>
                <a:effectLst>
                  <a:outerShdw blurRad="38100" dist="38100" dir="2700000" algn="tl">
                    <a:srgbClr val="000000">
                      <a:alpha val="43137"/>
                    </a:srgbClr>
                  </a:outerShdw>
                </a:effectLst>
              </a:rPr>
              <a:t>Karlo Luis Martinez Martos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arn(inVertical)">
                                      <p:cBhvr>
                                        <p:cTn id="7" dur="500"/>
                                        <p:tgtEl>
                                          <p:spTgt spid="6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0">
                                            <p:txEl>
                                              <p:pRg st="0" end="0"/>
                                            </p:txEl>
                                          </p:spTgt>
                                        </p:tgtEl>
                                        <p:attrNameLst>
                                          <p:attrName>style.visibility</p:attrName>
                                        </p:attrNameLst>
                                      </p:cBhvr>
                                      <p:to>
                                        <p:strVal val="visible"/>
                                      </p:to>
                                    </p:set>
                                    <p:animEffect transition="in" filter="barn(inVertical)">
                                      <p:cBhvr>
                                        <p:cTn id="10"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2500"/>
          <a:stretch/>
        </p:blipFill>
        <p:spPr>
          <a:xfrm>
            <a:off x="0" y="1524000"/>
            <a:ext cx="9144000" cy="5334000"/>
          </a:xfrm>
          <a:prstGeom prst="rect">
            <a:avLst/>
          </a:prstGeom>
        </p:spPr>
      </p:pic>
      <p:sp>
        <p:nvSpPr>
          <p:cNvPr id="117" name="Shape 117"/>
          <p:cNvSpPr txBox="1">
            <a:spLocks noGrp="1"/>
          </p:cNvSpPr>
          <p:nvPr>
            <p:ph type="title"/>
          </p:nvPr>
        </p:nvSpPr>
        <p:spPr>
          <a:xfrm>
            <a:off x="457200" y="679004"/>
            <a:ext cx="8229600" cy="738633"/>
          </a:xfrm>
          <a:prstGeom prst="rect">
            <a:avLst/>
          </a:prstGeom>
        </p:spPr>
        <p:txBody>
          <a:bodyPr lIns="91425" tIns="91425" rIns="91425" bIns="91425" anchor="b" anchorCtr="0">
            <a:spAutoFit/>
          </a:bodyPr>
          <a:lstStyle/>
          <a:p>
            <a:pPr>
              <a:buNone/>
            </a:pPr>
            <a:r>
              <a:rPr lang="en-US" dirty="0" smtClean="0">
                <a:effectLst>
                  <a:outerShdw blurRad="38100" dist="38100" dir="2700000" algn="tl">
                    <a:srgbClr val="000000">
                      <a:alpha val="43137"/>
                    </a:srgbClr>
                  </a:outerShdw>
                </a:effectLst>
              </a:rPr>
              <a:t>Tools and Development</a:t>
            </a:r>
            <a:endParaRPr lang="x-none">
              <a:effectLst>
                <a:outerShdw blurRad="38100" dist="38100" dir="2700000" algn="tl">
                  <a:srgbClr val="000000">
                    <a:alpha val="43137"/>
                  </a:srgbClr>
                </a:outerShdw>
              </a:effectLst>
            </a:endParaRPr>
          </a:p>
        </p:txBody>
      </p:sp>
      <p:sp>
        <p:nvSpPr>
          <p:cNvPr id="118" name="Shape 118"/>
          <p:cNvSpPr txBox="1">
            <a:spLocks noGrp="1"/>
          </p:cNvSpPr>
          <p:nvPr>
            <p:ph type="body" idx="1"/>
          </p:nvPr>
        </p:nvSpPr>
        <p:spPr>
          <a:xfrm>
            <a:off x="457200" y="1849821"/>
            <a:ext cx="8229600" cy="3785621"/>
          </a:xfrm>
          <a:prstGeom prst="rect">
            <a:avLst/>
          </a:prstGeom>
        </p:spPr>
        <p:txBody>
          <a:bodyPr lIns="91425" tIns="91425" rIns="91425" bIns="91425" anchor="t" anchorCtr="0">
            <a:spAutoFit/>
          </a:bodyPr>
          <a:lstStyle/>
          <a:p>
            <a:pPr marL="457200" lvl="0" indent="-419100"/>
            <a:r>
              <a:rPr lang="en-US" dirty="0">
                <a:solidFill>
                  <a:schemeClr val="accent3"/>
                </a:solidFill>
                <a:effectLst>
                  <a:outerShdw blurRad="38100" dist="38100" dir="2700000" algn="tl">
                    <a:srgbClr val="000000">
                      <a:alpha val="43137"/>
                    </a:srgbClr>
                  </a:outerShdw>
                </a:effectLst>
              </a:rPr>
              <a:t>“THE” S</a:t>
            </a:r>
            <a:r>
              <a:rPr lang="x-none">
                <a:solidFill>
                  <a:schemeClr val="accent3"/>
                </a:solidFill>
                <a:effectLst>
                  <a:outerShdw blurRad="38100" dist="38100" dir="2700000" algn="tl">
                    <a:srgbClr val="000000">
                      <a:alpha val="43137"/>
                    </a:srgbClr>
                  </a:outerShdw>
                </a:effectLst>
              </a:rPr>
              <a:t>tructure</a:t>
            </a:r>
            <a:endParaRPr lang="en-US" dirty="0">
              <a:solidFill>
                <a:schemeClr val="accent3"/>
              </a:solidFill>
              <a:effectLst>
                <a:outerShdw blurRad="38100" dist="38100" dir="2700000" algn="tl">
                  <a:srgbClr val="000000">
                    <a:alpha val="43137"/>
                  </a:srgbClr>
                </a:outerShdw>
              </a:effectLst>
            </a:endParaRPr>
          </a:p>
          <a:p>
            <a:pPr marL="857250" lvl="1" indent="-419100"/>
            <a:r>
              <a:rPr lang="en-US" dirty="0">
                <a:solidFill>
                  <a:schemeClr val="accent3"/>
                </a:solidFill>
                <a:effectLst>
                  <a:outerShdw blurRad="38100" dist="38100" dir="2700000" algn="tl">
                    <a:srgbClr val="000000">
                      <a:alpha val="43137"/>
                    </a:srgbClr>
                  </a:outerShdw>
                </a:effectLst>
              </a:rPr>
              <a:t>Design</a:t>
            </a:r>
          </a:p>
          <a:p>
            <a:pPr marL="1257300" lvl="2" indent="-419100"/>
            <a:r>
              <a:rPr lang="en-US" dirty="0">
                <a:solidFill>
                  <a:schemeClr val="accent3"/>
                </a:solidFill>
                <a:effectLst>
                  <a:outerShdw blurRad="38100" dist="38100" dir="2700000" algn="tl">
                    <a:srgbClr val="000000">
                      <a:alpha val="43137"/>
                    </a:srgbClr>
                  </a:outerShdw>
                </a:effectLst>
              </a:rPr>
              <a:t>Ball Size</a:t>
            </a:r>
          </a:p>
          <a:p>
            <a:pPr marL="1257300" lvl="2" indent="-419100"/>
            <a:r>
              <a:rPr lang="en-US" dirty="0">
                <a:solidFill>
                  <a:schemeClr val="accent3"/>
                </a:solidFill>
                <a:effectLst>
                  <a:outerShdw blurRad="38100" dist="38100" dir="2700000" algn="tl">
                    <a:srgbClr val="000000">
                      <a:alpha val="43137"/>
                    </a:srgbClr>
                  </a:outerShdw>
                </a:effectLst>
              </a:rPr>
              <a:t>Structure size</a:t>
            </a:r>
          </a:p>
          <a:p>
            <a:pPr marL="1257300" lvl="2" indent="-419100"/>
            <a:r>
              <a:rPr lang="en-US" dirty="0">
                <a:solidFill>
                  <a:schemeClr val="accent3"/>
                </a:solidFill>
                <a:effectLst>
                  <a:outerShdw blurRad="38100" dist="38100" dir="2700000" algn="tl">
                    <a:srgbClr val="000000">
                      <a:alpha val="43137"/>
                    </a:srgbClr>
                  </a:outerShdw>
                </a:effectLst>
              </a:rPr>
              <a:t>Projector throw ratio</a:t>
            </a:r>
          </a:p>
          <a:p>
            <a:pPr marL="857250" lvl="1" indent="-419100"/>
            <a:r>
              <a:rPr lang="en-US" dirty="0">
                <a:solidFill>
                  <a:schemeClr val="accent3"/>
                </a:solidFill>
                <a:effectLst>
                  <a:outerShdw blurRad="38100" dist="38100" dir="2700000" algn="tl">
                    <a:srgbClr val="000000">
                      <a:alpha val="43137"/>
                    </a:srgbClr>
                  </a:outerShdw>
                </a:effectLst>
              </a:rPr>
              <a:t>Scalability</a:t>
            </a:r>
          </a:p>
          <a:p>
            <a:pPr marL="857250" lvl="1" indent="-419100"/>
            <a:r>
              <a:rPr lang="x-none">
                <a:solidFill>
                  <a:schemeClr val="accent3"/>
                </a:solidFill>
                <a:effectLst>
                  <a:outerShdw blurRad="38100" dist="38100" dir="2700000" algn="tl">
                    <a:srgbClr val="000000">
                      <a:alpha val="43137"/>
                    </a:srgbClr>
                  </a:outerShdw>
                </a:effectLst>
              </a:rPr>
              <a:t>Aesthetics</a:t>
            </a:r>
          </a:p>
          <a:p>
            <a:pPr marL="457200" lvl="0" indent="-419100"/>
            <a:endParaRPr lang="x-none">
              <a:solidFill>
                <a:schemeClr val="accent3"/>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0949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8">
                                            <p:txEl>
                                              <p:pRg st="0" end="0"/>
                                            </p:txEl>
                                          </p:spTgt>
                                        </p:tgtEl>
                                        <p:attrNameLst>
                                          <p:attrName>style.visibility</p:attrName>
                                        </p:attrNameLst>
                                      </p:cBhvr>
                                      <p:to>
                                        <p:strVal val="visible"/>
                                      </p:to>
                                    </p:set>
                                    <p:animEffect transition="in" filter="fade">
                                      <p:cBhvr>
                                        <p:cTn id="11" dur="500"/>
                                        <p:tgtEl>
                                          <p:spTgt spid="118">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8">
                                            <p:txEl>
                                              <p:pRg st="1" end="1"/>
                                            </p:txEl>
                                          </p:spTgt>
                                        </p:tgtEl>
                                        <p:attrNameLst>
                                          <p:attrName>style.visibility</p:attrName>
                                        </p:attrNameLst>
                                      </p:cBhvr>
                                      <p:to>
                                        <p:strVal val="visible"/>
                                      </p:to>
                                    </p:set>
                                    <p:animEffect transition="in" filter="fade">
                                      <p:cBhvr>
                                        <p:cTn id="14" dur="500"/>
                                        <p:tgtEl>
                                          <p:spTgt spid="118">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8">
                                            <p:txEl>
                                              <p:pRg st="2" end="2"/>
                                            </p:txEl>
                                          </p:spTgt>
                                        </p:tgtEl>
                                        <p:attrNameLst>
                                          <p:attrName>style.visibility</p:attrName>
                                        </p:attrNameLst>
                                      </p:cBhvr>
                                      <p:to>
                                        <p:strVal val="visible"/>
                                      </p:to>
                                    </p:set>
                                    <p:animEffect transition="in" filter="fade">
                                      <p:cBhvr>
                                        <p:cTn id="17" dur="500"/>
                                        <p:tgtEl>
                                          <p:spTgt spid="11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8">
                                            <p:txEl>
                                              <p:pRg st="3" end="3"/>
                                            </p:txEl>
                                          </p:spTgt>
                                        </p:tgtEl>
                                        <p:attrNameLst>
                                          <p:attrName>style.visibility</p:attrName>
                                        </p:attrNameLst>
                                      </p:cBhvr>
                                      <p:to>
                                        <p:strVal val="visible"/>
                                      </p:to>
                                    </p:set>
                                    <p:animEffect transition="in" filter="fade">
                                      <p:cBhvr>
                                        <p:cTn id="20" dur="500"/>
                                        <p:tgtEl>
                                          <p:spTgt spid="11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8">
                                            <p:txEl>
                                              <p:pRg st="4" end="4"/>
                                            </p:txEl>
                                          </p:spTgt>
                                        </p:tgtEl>
                                        <p:attrNameLst>
                                          <p:attrName>style.visibility</p:attrName>
                                        </p:attrNameLst>
                                      </p:cBhvr>
                                      <p:to>
                                        <p:strVal val="visible"/>
                                      </p:to>
                                    </p:set>
                                    <p:animEffect transition="in" filter="fade">
                                      <p:cBhvr>
                                        <p:cTn id="23" dur="500"/>
                                        <p:tgtEl>
                                          <p:spTgt spid="11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8">
                                            <p:txEl>
                                              <p:pRg st="5" end="5"/>
                                            </p:txEl>
                                          </p:spTgt>
                                        </p:tgtEl>
                                        <p:attrNameLst>
                                          <p:attrName>style.visibility</p:attrName>
                                        </p:attrNameLst>
                                      </p:cBhvr>
                                      <p:to>
                                        <p:strVal val="visible"/>
                                      </p:to>
                                    </p:set>
                                    <p:animEffect transition="in" filter="fade">
                                      <p:cBhvr>
                                        <p:cTn id="26" dur="500"/>
                                        <p:tgtEl>
                                          <p:spTgt spid="118">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8">
                                            <p:txEl>
                                              <p:pRg st="6" end="6"/>
                                            </p:txEl>
                                          </p:spTgt>
                                        </p:tgtEl>
                                        <p:attrNameLst>
                                          <p:attrName>style.visibility</p:attrName>
                                        </p:attrNameLst>
                                      </p:cBhvr>
                                      <p:to>
                                        <p:strVal val="visible"/>
                                      </p:to>
                                    </p:set>
                                    <p:animEffect transition="in" filter="fade">
                                      <p:cBhvr>
                                        <p:cTn id="29" dur="500"/>
                                        <p:tgtEl>
                                          <p:spTgt spid="1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679004"/>
            <a:ext cx="8229600" cy="738633"/>
          </a:xfrm>
          <a:prstGeom prst="rect">
            <a:avLst/>
          </a:prstGeom>
        </p:spPr>
        <p:txBody>
          <a:bodyPr lIns="91425" tIns="91425" rIns="91425" bIns="91425" anchor="b" anchorCtr="0">
            <a:spAutoFit/>
          </a:bodyPr>
          <a:lstStyle/>
          <a:p>
            <a:pPr>
              <a:buNone/>
            </a:pPr>
            <a:r>
              <a:rPr lang="x-none">
                <a:effectLst>
                  <a:outerShdw blurRad="38100" dist="38100" dir="2700000" algn="tl">
                    <a:srgbClr val="000000">
                      <a:alpha val="43137"/>
                    </a:srgbClr>
                  </a:outerShdw>
                </a:effectLst>
              </a:rPr>
              <a:t>Results</a:t>
            </a:r>
          </a:p>
        </p:txBody>
      </p:sp>
      <p:sp>
        <p:nvSpPr>
          <p:cNvPr id="118" name="Shape 118"/>
          <p:cNvSpPr txBox="1">
            <a:spLocks noGrp="1"/>
          </p:cNvSpPr>
          <p:nvPr>
            <p:ph type="body" idx="1"/>
          </p:nvPr>
        </p:nvSpPr>
        <p:spPr>
          <a:xfrm>
            <a:off x="457200" y="1682240"/>
            <a:ext cx="8229600" cy="4652525"/>
          </a:xfrm>
          <a:prstGeom prst="rect">
            <a:avLst/>
          </a:prstGeom>
        </p:spPr>
        <p:txBody>
          <a:bodyPr lIns="91425" tIns="91425" rIns="91425" bIns="91425" anchor="t" anchorCtr="0">
            <a:spAutoFit/>
          </a:bodyPr>
          <a:lstStyle/>
          <a:p>
            <a:pPr marL="457200" lvl="0" indent="-419100" rtl="0">
              <a:buClr>
                <a:schemeClr val="dk2"/>
              </a:buClr>
              <a:buSzPct val="166666"/>
              <a:buFont typeface="Arial"/>
              <a:buChar char="•"/>
            </a:pPr>
            <a:r>
              <a:rPr lang="en-US" dirty="0" smtClean="0">
                <a:solidFill>
                  <a:schemeClr val="tx1"/>
                </a:solidFill>
              </a:rPr>
              <a:t>Permanent Set-up</a:t>
            </a:r>
          </a:p>
          <a:p>
            <a:pPr marL="857250" lvl="1" indent="-419100"/>
            <a:r>
              <a:rPr lang="en-US" dirty="0" smtClean="0">
                <a:solidFill>
                  <a:schemeClr val="tx1"/>
                </a:solidFill>
              </a:rPr>
              <a:t>Multiple (two) projector display </a:t>
            </a:r>
          </a:p>
          <a:p>
            <a:pPr marL="1257300" lvl="2" indent="-419100"/>
            <a:r>
              <a:rPr lang="en-US" dirty="0">
                <a:solidFill>
                  <a:schemeClr val="tx1"/>
                </a:solidFill>
              </a:rPr>
              <a:t>7</a:t>
            </a:r>
            <a:r>
              <a:rPr lang="en-US" dirty="0" smtClean="0">
                <a:solidFill>
                  <a:schemeClr val="tx1"/>
                </a:solidFill>
              </a:rPr>
              <a:t>0%+ cover area </a:t>
            </a:r>
            <a:r>
              <a:rPr lang="en-US" sz="1600" dirty="0" smtClean="0">
                <a:solidFill>
                  <a:srgbClr val="FF0000"/>
                </a:solidFill>
              </a:rPr>
              <a:t>(no kidding)</a:t>
            </a:r>
            <a:endParaRPr lang="en-US" dirty="0" smtClean="0">
              <a:solidFill>
                <a:srgbClr val="FF0000"/>
              </a:solidFill>
            </a:endParaRPr>
          </a:p>
          <a:p>
            <a:pPr marL="857250" lvl="1" indent="-419100"/>
            <a:r>
              <a:rPr lang="en-US" dirty="0" smtClean="0">
                <a:solidFill>
                  <a:schemeClr val="tx1"/>
                </a:solidFill>
              </a:rPr>
              <a:t>Detailed manual calibration</a:t>
            </a:r>
          </a:p>
          <a:p>
            <a:pPr marL="457200" indent="-419100"/>
            <a:r>
              <a:rPr lang="en-US" dirty="0" smtClean="0">
                <a:solidFill>
                  <a:schemeClr val="tx1"/>
                </a:solidFill>
              </a:rPr>
              <a:t>Future</a:t>
            </a:r>
          </a:p>
          <a:p>
            <a:pPr marL="857250" lvl="1" indent="-419100"/>
            <a:r>
              <a:rPr lang="en-US" dirty="0" smtClean="0">
                <a:solidFill>
                  <a:schemeClr val="tx1"/>
                </a:solidFill>
              </a:rPr>
              <a:t>Better </a:t>
            </a:r>
            <a:r>
              <a:rPr lang="en-US" dirty="0">
                <a:solidFill>
                  <a:schemeClr val="tx1"/>
                </a:solidFill>
              </a:rPr>
              <a:t>calibration </a:t>
            </a:r>
            <a:r>
              <a:rPr lang="en-US" dirty="0" smtClean="0">
                <a:solidFill>
                  <a:schemeClr val="tx1"/>
                </a:solidFill>
              </a:rPr>
              <a:t>methods</a:t>
            </a:r>
          </a:p>
          <a:p>
            <a:pPr marL="857250" lvl="1" indent="-419100"/>
            <a:r>
              <a:rPr lang="en-US" dirty="0" smtClean="0">
                <a:solidFill>
                  <a:schemeClr val="tx1"/>
                </a:solidFill>
              </a:rPr>
              <a:t>Final product</a:t>
            </a:r>
          </a:p>
          <a:p>
            <a:pPr marL="857250" lvl="1" indent="-419100"/>
            <a:r>
              <a:rPr lang="en-US" dirty="0" smtClean="0">
                <a:solidFill>
                  <a:schemeClr val="tx1"/>
                </a:solidFill>
              </a:rPr>
              <a:t>Application development</a:t>
            </a:r>
          </a:p>
          <a:p>
            <a:pPr marL="857250" lvl="1" indent="-419100"/>
            <a:r>
              <a:rPr lang="en-US" dirty="0" smtClean="0">
                <a:solidFill>
                  <a:schemeClr val="tx1"/>
                </a:solidFill>
              </a:rPr>
              <a:t>Customized interface</a:t>
            </a:r>
          </a:p>
          <a:p>
            <a:pPr marL="1257300" lvl="2" indent="-419100"/>
            <a:r>
              <a:rPr lang="en-US" dirty="0" smtClean="0">
                <a:solidFill>
                  <a:schemeClr val="tx1"/>
                </a:solidFill>
              </a:rPr>
              <a:t>Interactive</a:t>
            </a:r>
            <a:endParaRPr lang="en-US" dirty="0">
              <a:solidFill>
                <a:schemeClr val="tx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4829" t="9785" r="19654" b="16508"/>
          <a:stretch/>
        </p:blipFill>
        <p:spPr>
          <a:xfrm>
            <a:off x="5388571" y="2743200"/>
            <a:ext cx="3526830" cy="3807372"/>
          </a:xfrm>
          <a:prstGeom prst="rect">
            <a:avLst/>
          </a:prstGeom>
        </p:spPr>
      </p:pic>
    </p:spTree>
    <p:extLst>
      <p:ext uri="{BB962C8B-B14F-4D97-AF65-F5344CB8AC3E}">
        <p14:creationId xmlns:p14="http://schemas.microsoft.com/office/powerpoint/2010/main" val="324759080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500"/>
                                        <p:tgtEl>
                                          <p:spTgt spid="1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8">
                                            <p:txEl>
                                              <p:pRg st="0" end="0"/>
                                            </p:txEl>
                                          </p:spTgt>
                                        </p:tgtEl>
                                        <p:attrNameLst>
                                          <p:attrName>style.visibility</p:attrName>
                                        </p:attrNameLst>
                                      </p:cBhvr>
                                      <p:to>
                                        <p:strVal val="visible"/>
                                      </p:to>
                                    </p:set>
                                    <p:animEffect transition="in" filter="wipe(up)">
                                      <p:cBhvr>
                                        <p:cTn id="10" dur="500"/>
                                        <p:tgtEl>
                                          <p:spTgt spid="118">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8">
                                            <p:txEl>
                                              <p:pRg st="1" end="1"/>
                                            </p:txEl>
                                          </p:spTgt>
                                        </p:tgtEl>
                                        <p:attrNameLst>
                                          <p:attrName>style.visibility</p:attrName>
                                        </p:attrNameLst>
                                      </p:cBhvr>
                                      <p:to>
                                        <p:strVal val="visible"/>
                                      </p:to>
                                    </p:set>
                                    <p:animEffect transition="in" filter="wipe(up)">
                                      <p:cBhvr>
                                        <p:cTn id="13" dur="500"/>
                                        <p:tgtEl>
                                          <p:spTgt spid="118">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8">
                                            <p:txEl>
                                              <p:pRg st="2" end="2"/>
                                            </p:txEl>
                                          </p:spTgt>
                                        </p:tgtEl>
                                        <p:attrNameLst>
                                          <p:attrName>style.visibility</p:attrName>
                                        </p:attrNameLst>
                                      </p:cBhvr>
                                      <p:to>
                                        <p:strVal val="visible"/>
                                      </p:to>
                                    </p:set>
                                    <p:animEffect transition="in" filter="wipe(up)">
                                      <p:cBhvr>
                                        <p:cTn id="16" dur="500"/>
                                        <p:tgtEl>
                                          <p:spTgt spid="118">
                                            <p:txEl>
                                              <p:pRg st="2" end="2"/>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2" presetClass="entr" presetSubtype="1" fill="hold" grpId="0" nodeType="withEffect">
                                  <p:stCondLst>
                                    <p:cond delay="0"/>
                                  </p:stCondLst>
                                  <p:childTnLst>
                                    <p:set>
                                      <p:cBhvr>
                                        <p:cTn id="22" dur="1" fill="hold">
                                          <p:stCondLst>
                                            <p:cond delay="0"/>
                                          </p:stCondLst>
                                        </p:cTn>
                                        <p:tgtEl>
                                          <p:spTgt spid="118">
                                            <p:txEl>
                                              <p:pRg st="3" end="3"/>
                                            </p:txEl>
                                          </p:spTgt>
                                        </p:tgtEl>
                                        <p:attrNameLst>
                                          <p:attrName>style.visibility</p:attrName>
                                        </p:attrNameLst>
                                      </p:cBhvr>
                                      <p:to>
                                        <p:strVal val="visible"/>
                                      </p:to>
                                    </p:set>
                                    <p:animEffect transition="in" filter="wipe(up)">
                                      <p:cBhvr>
                                        <p:cTn id="23" dur="500"/>
                                        <p:tgtEl>
                                          <p:spTgt spid="11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8">
                                            <p:txEl>
                                              <p:pRg st="4" end="4"/>
                                            </p:txEl>
                                          </p:spTgt>
                                        </p:tgtEl>
                                        <p:attrNameLst>
                                          <p:attrName>style.visibility</p:attrName>
                                        </p:attrNameLst>
                                      </p:cBhvr>
                                      <p:to>
                                        <p:strVal val="visible"/>
                                      </p:to>
                                    </p:set>
                                    <p:animEffect transition="in" filter="wipe(up)">
                                      <p:cBhvr>
                                        <p:cTn id="28" dur="500"/>
                                        <p:tgtEl>
                                          <p:spTgt spid="118">
                                            <p:txEl>
                                              <p:pRg st="4" end="4"/>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8">
                                            <p:txEl>
                                              <p:pRg st="5" end="5"/>
                                            </p:txEl>
                                          </p:spTgt>
                                        </p:tgtEl>
                                        <p:attrNameLst>
                                          <p:attrName>style.visibility</p:attrName>
                                        </p:attrNameLst>
                                      </p:cBhvr>
                                      <p:to>
                                        <p:strVal val="visible"/>
                                      </p:to>
                                    </p:set>
                                    <p:animEffect transition="in" filter="wipe(up)">
                                      <p:cBhvr>
                                        <p:cTn id="31" dur="500"/>
                                        <p:tgtEl>
                                          <p:spTgt spid="118">
                                            <p:txEl>
                                              <p:pRg st="5" end="5"/>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18">
                                            <p:txEl>
                                              <p:pRg st="6" end="6"/>
                                            </p:txEl>
                                          </p:spTgt>
                                        </p:tgtEl>
                                        <p:attrNameLst>
                                          <p:attrName>style.visibility</p:attrName>
                                        </p:attrNameLst>
                                      </p:cBhvr>
                                      <p:to>
                                        <p:strVal val="visible"/>
                                      </p:to>
                                    </p:set>
                                    <p:animEffect transition="in" filter="wipe(up)">
                                      <p:cBhvr>
                                        <p:cTn id="34" dur="500"/>
                                        <p:tgtEl>
                                          <p:spTgt spid="118">
                                            <p:txEl>
                                              <p:pRg st="6" end="6"/>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18">
                                            <p:txEl>
                                              <p:pRg st="7" end="7"/>
                                            </p:txEl>
                                          </p:spTgt>
                                        </p:tgtEl>
                                        <p:attrNameLst>
                                          <p:attrName>style.visibility</p:attrName>
                                        </p:attrNameLst>
                                      </p:cBhvr>
                                      <p:to>
                                        <p:strVal val="visible"/>
                                      </p:to>
                                    </p:set>
                                    <p:animEffect transition="in" filter="wipe(up)">
                                      <p:cBhvr>
                                        <p:cTn id="37" dur="500"/>
                                        <p:tgtEl>
                                          <p:spTgt spid="118">
                                            <p:txEl>
                                              <p:pRg st="7" end="7"/>
                                            </p:tx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18">
                                            <p:txEl>
                                              <p:pRg st="8" end="8"/>
                                            </p:txEl>
                                          </p:spTgt>
                                        </p:tgtEl>
                                        <p:attrNameLst>
                                          <p:attrName>style.visibility</p:attrName>
                                        </p:attrNameLst>
                                      </p:cBhvr>
                                      <p:to>
                                        <p:strVal val="visible"/>
                                      </p:to>
                                    </p:set>
                                    <p:animEffect transition="in" filter="wipe(up)">
                                      <p:cBhvr>
                                        <p:cTn id="40" dur="500"/>
                                        <p:tgtEl>
                                          <p:spTgt spid="118">
                                            <p:txEl>
                                              <p:pRg st="8" end="8"/>
                                            </p:tx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18">
                                            <p:txEl>
                                              <p:pRg st="9" end="9"/>
                                            </p:txEl>
                                          </p:spTgt>
                                        </p:tgtEl>
                                        <p:attrNameLst>
                                          <p:attrName>style.visibility</p:attrName>
                                        </p:attrNameLst>
                                      </p:cBhvr>
                                      <p:to>
                                        <p:strVal val="visible"/>
                                      </p:to>
                                    </p:set>
                                    <p:animEffect transition="in" filter="wipe(up)">
                                      <p:cBhvr>
                                        <p:cTn id="43" dur="500"/>
                                        <p:tgtEl>
                                          <p:spTgt spid="1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1738800"/>
            <a:ext cx="6972300" cy="4648200"/>
          </a:xfrm>
          <a:prstGeom prst="rect">
            <a:avLst/>
          </a:prstGeom>
        </p:spPr>
      </p:pic>
      <p:sp>
        <p:nvSpPr>
          <p:cNvPr id="123" name="Shape 123"/>
          <p:cNvSpPr txBox="1">
            <a:spLocks noGrp="1"/>
          </p:cNvSpPr>
          <p:nvPr>
            <p:ph type="title"/>
          </p:nvPr>
        </p:nvSpPr>
        <p:spPr>
          <a:xfrm>
            <a:off x="457200" y="476820"/>
            <a:ext cx="8229600" cy="738633"/>
          </a:xfrm>
          <a:prstGeom prst="rect">
            <a:avLst/>
          </a:prstGeom>
        </p:spPr>
        <p:txBody>
          <a:bodyPr lIns="91425" tIns="91425" rIns="91425" bIns="91425" anchor="ctr" anchorCtr="0">
            <a:spAutoFit/>
          </a:bodyPr>
          <a:lstStyle/>
          <a:p>
            <a:pPr algn="ctr">
              <a:buNone/>
            </a:pPr>
            <a:r>
              <a:rPr lang="x-none">
                <a:effectLst>
                  <a:outerShdw blurRad="38100" dist="38100" dir="2700000" algn="tl">
                    <a:srgbClr val="000000">
                      <a:alpha val="43137"/>
                    </a:srgbClr>
                  </a:outerShdw>
                </a:effectLst>
                <a:latin typeface="Comic Sans MS"/>
                <a:ea typeface="Comic Sans MS"/>
                <a:cs typeface="Comic Sans MS"/>
                <a:sym typeface="Comic Sans MS"/>
              </a:rPr>
              <a:t>Questions?</a:t>
            </a:r>
          </a:p>
        </p:txBody>
      </p:sp>
      <p:sp>
        <p:nvSpPr>
          <p:cNvPr id="125" name="Shape 125"/>
          <p:cNvSpPr txBox="1"/>
          <p:nvPr/>
        </p:nvSpPr>
        <p:spPr>
          <a:xfrm>
            <a:off x="4724400" y="6387000"/>
            <a:ext cx="4375525" cy="400079"/>
          </a:xfrm>
          <a:prstGeom prst="rect">
            <a:avLst/>
          </a:prstGeom>
          <a:noFill/>
        </p:spPr>
        <p:txBody>
          <a:bodyPr wrap="square" lIns="91425" tIns="91425" rIns="91425" bIns="91425" anchor="t" anchorCtr="0">
            <a:spAutoFit/>
          </a:bodyPr>
          <a:lstStyle/>
          <a:p>
            <a:pPr>
              <a:buNone/>
            </a:pPr>
            <a:r>
              <a:rPr lang="x-none">
                <a:solidFill>
                  <a:schemeClr val="accent5"/>
                </a:solidFill>
                <a:latin typeface="Impact"/>
                <a:ea typeface="Impact"/>
                <a:cs typeface="Impact"/>
                <a:sym typeface="Impact"/>
              </a:rPr>
              <a:t>Thank </a:t>
            </a:r>
            <a:r>
              <a:rPr lang="x-none" smtClean="0">
                <a:solidFill>
                  <a:schemeClr val="accent5"/>
                </a:solidFill>
                <a:latin typeface="Impact"/>
                <a:ea typeface="Impact"/>
                <a:cs typeface="Impact"/>
                <a:sym typeface="Impact"/>
              </a:rPr>
              <a:t>you</a:t>
            </a:r>
            <a:r>
              <a:rPr lang="en-US" dirty="0">
                <a:solidFill>
                  <a:schemeClr val="accent5"/>
                </a:solidFill>
                <a:latin typeface="Impact"/>
                <a:ea typeface="Impact"/>
                <a:cs typeface="Impact"/>
                <a:sym typeface="Impact"/>
              </a:rPr>
              <a:t> </a:t>
            </a:r>
            <a:r>
              <a:rPr lang="en-US" dirty="0" smtClean="0">
                <a:solidFill>
                  <a:srgbClr val="00ADD0"/>
                </a:solidFill>
                <a:latin typeface="Impact"/>
                <a:ea typeface="Impact"/>
                <a:cs typeface="Impact"/>
                <a:sym typeface="Impact"/>
              </a:rPr>
              <a:t>VIS</a:t>
            </a:r>
            <a:r>
              <a:rPr lang="en-US" b="1" dirty="0" smtClean="0">
                <a:solidFill>
                  <a:srgbClr val="00ADD0"/>
                </a:solidFill>
                <a:latin typeface="Impact"/>
                <a:ea typeface="Impact"/>
                <a:cs typeface="Impact"/>
                <a:sym typeface="Impact"/>
              </a:rPr>
              <a:t> </a:t>
            </a:r>
            <a:r>
              <a:rPr lang="en-US" dirty="0" smtClean="0">
                <a:solidFill>
                  <a:srgbClr val="00ADD0"/>
                </a:solidFill>
                <a:latin typeface="Impact"/>
                <a:ea typeface="Impact"/>
                <a:cs typeface="Impact"/>
                <a:sym typeface="Impact"/>
              </a:rPr>
              <a:t>CENTER</a:t>
            </a:r>
            <a:r>
              <a:rPr lang="en-US" b="1" dirty="0" smtClean="0">
                <a:solidFill>
                  <a:srgbClr val="00ADD0"/>
                </a:solidFill>
                <a:latin typeface="Impact"/>
                <a:ea typeface="Impact"/>
                <a:cs typeface="Impact"/>
                <a:sym typeface="Impact"/>
              </a:rPr>
              <a:t> </a:t>
            </a:r>
            <a:r>
              <a:rPr lang="en-US" dirty="0" smtClean="0">
                <a:solidFill>
                  <a:schemeClr val="accent5"/>
                </a:solidFill>
                <a:latin typeface="Impact"/>
                <a:ea typeface="Impact"/>
                <a:cs typeface="Impact"/>
                <a:sym typeface="Impact"/>
              </a:rPr>
              <a:t>&amp;</a:t>
            </a:r>
            <a:r>
              <a:rPr lang="x-none" smtClean="0">
                <a:solidFill>
                  <a:schemeClr val="accent5"/>
                </a:solidFill>
                <a:latin typeface="Impact"/>
                <a:ea typeface="Impact"/>
                <a:cs typeface="Impact"/>
                <a:sym typeface="Impact"/>
              </a:rPr>
              <a:t> </a:t>
            </a:r>
            <a:r>
              <a:rPr lang="x-none">
                <a:solidFill>
                  <a:srgbClr val="0000FF"/>
                </a:solidFill>
                <a:latin typeface="Impact"/>
                <a:ea typeface="Impact"/>
                <a:cs typeface="Impact"/>
                <a:sym typeface="Impact"/>
              </a:rPr>
              <a:t>G</a:t>
            </a:r>
            <a:r>
              <a:rPr lang="x-none">
                <a:solidFill>
                  <a:srgbClr val="FF0000"/>
                </a:solidFill>
                <a:latin typeface="Impact"/>
                <a:ea typeface="Impact"/>
                <a:cs typeface="Impact"/>
                <a:sym typeface="Impact"/>
              </a:rPr>
              <a:t>o</a:t>
            </a:r>
            <a:r>
              <a:rPr lang="x-none">
                <a:solidFill>
                  <a:srgbClr val="FFFF00"/>
                </a:solidFill>
                <a:latin typeface="Impact"/>
                <a:ea typeface="Impact"/>
                <a:cs typeface="Impact"/>
                <a:sym typeface="Impact"/>
              </a:rPr>
              <a:t>o</a:t>
            </a:r>
            <a:r>
              <a:rPr lang="x-none">
                <a:solidFill>
                  <a:srgbClr val="0000FF"/>
                </a:solidFill>
                <a:latin typeface="Impact"/>
                <a:ea typeface="Impact"/>
                <a:cs typeface="Impact"/>
                <a:sym typeface="Impact"/>
              </a:rPr>
              <a:t>g</a:t>
            </a:r>
            <a:r>
              <a:rPr lang="x-none">
                <a:solidFill>
                  <a:srgbClr val="00FF00"/>
                </a:solidFill>
                <a:latin typeface="Impact"/>
                <a:ea typeface="Impact"/>
                <a:cs typeface="Impact"/>
                <a:sym typeface="Impact"/>
              </a:rPr>
              <a:t>l</a:t>
            </a:r>
            <a:r>
              <a:rPr lang="x-none">
                <a:solidFill>
                  <a:srgbClr val="FF0000"/>
                </a:solidFill>
                <a:latin typeface="Impact"/>
                <a:ea typeface="Impact"/>
                <a:cs typeface="Impact"/>
                <a:sym typeface="Impact"/>
              </a:rPr>
              <a:t>e</a:t>
            </a:r>
            <a:r>
              <a:rPr lang="x-none">
                <a:solidFill>
                  <a:schemeClr val="accent5"/>
                </a:solidFill>
                <a:latin typeface="Impact"/>
                <a:ea typeface="Impact"/>
                <a:cs typeface="Impact"/>
                <a:sym typeface="Impact"/>
              </a:rPr>
              <a:t> for the awesome images!</a:t>
            </a:r>
          </a:p>
        </p:txBody>
      </p:sp>
      <p:sp>
        <p:nvSpPr>
          <p:cNvPr id="2" name="TextBox 1"/>
          <p:cNvSpPr txBox="1"/>
          <p:nvPr/>
        </p:nvSpPr>
        <p:spPr>
          <a:xfrm>
            <a:off x="914400" y="5571376"/>
            <a:ext cx="7315200" cy="1015663"/>
          </a:xfrm>
          <a:prstGeom prst="rect">
            <a:avLst/>
          </a:prstGeom>
          <a:noFill/>
        </p:spPr>
        <p:txBody>
          <a:bodyPr wrap="square" rtlCol="0" anchor="ctr">
            <a:spAutoFit/>
          </a:bodyPr>
          <a:lstStyle/>
          <a:p>
            <a:pPr algn="ctr"/>
            <a:r>
              <a:rPr lang="en-US" sz="6000" dirty="0" smtClean="0">
                <a:solidFill>
                  <a:srgbClr val="00B0F0"/>
                </a:solidFill>
                <a:latin typeface="Impact" pitchFamily="34" charset="0"/>
              </a:rPr>
              <a:t>BRING IT!</a:t>
            </a:r>
            <a:endParaRPr lang="en-US" sz="6000" dirty="0">
              <a:solidFill>
                <a:srgbClr val="00B0F0"/>
              </a:solidFill>
              <a:latin typeface="Impact"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1000" fill="hold"/>
                                        <p:tgtEl>
                                          <p:spTgt spid="123"/>
                                        </p:tgtEl>
                                        <p:attrNameLst>
                                          <p:attrName>ppt_w</p:attrName>
                                        </p:attrNameLst>
                                      </p:cBhvr>
                                      <p:tavLst>
                                        <p:tav tm="0">
                                          <p:val>
                                            <p:fltVal val="0"/>
                                          </p:val>
                                        </p:tav>
                                        <p:tav tm="100000">
                                          <p:val>
                                            <p:strVal val="#ppt_w"/>
                                          </p:val>
                                        </p:tav>
                                      </p:tavLst>
                                    </p:anim>
                                    <p:anim calcmode="lin" valueType="num">
                                      <p:cBhvr>
                                        <p:cTn id="8" dur="1000" fill="hold"/>
                                        <p:tgtEl>
                                          <p:spTgt spid="123"/>
                                        </p:tgtEl>
                                        <p:attrNameLst>
                                          <p:attrName>ppt_h</p:attrName>
                                        </p:attrNameLst>
                                      </p:cBhvr>
                                      <p:tavLst>
                                        <p:tav tm="0">
                                          <p:val>
                                            <p:fltVal val="0"/>
                                          </p:val>
                                        </p:tav>
                                        <p:tav tm="100000">
                                          <p:val>
                                            <p:strVal val="#ppt_h"/>
                                          </p:val>
                                        </p:tav>
                                      </p:tavLst>
                                    </p:anim>
                                    <p:anim calcmode="lin" valueType="num">
                                      <p:cBhvr>
                                        <p:cTn id="9" dur="1000" fill="hold"/>
                                        <p:tgtEl>
                                          <p:spTgt spid="12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38" presetClass="entr" presetSubtype="0" accel="50000" fill="hold" grpId="0" nodeType="afterEffect">
                                  <p:stCondLst>
                                    <p:cond delay="0"/>
                                  </p:stCondLst>
                                  <p:iterate type="lt">
                                    <p:tmPct val="50000"/>
                                  </p:iterate>
                                  <p:childTnLst>
                                    <p:set>
                                      <p:cBhvr>
                                        <p:cTn id="13" dur="1" fill="hold">
                                          <p:stCondLst>
                                            <p:cond delay="0"/>
                                          </p:stCondLst>
                                        </p:cTn>
                                        <p:tgtEl>
                                          <p:spTgt spid="125"/>
                                        </p:tgtEl>
                                        <p:attrNameLst>
                                          <p:attrName>style.visibility</p:attrName>
                                        </p:attrNameLst>
                                      </p:cBhvr>
                                      <p:to>
                                        <p:strVal val="visible"/>
                                      </p:to>
                                    </p:set>
                                    <p:set>
                                      <p:cBhvr>
                                        <p:cTn id="14" dur="227" fill="hold">
                                          <p:stCondLst>
                                            <p:cond delay="0"/>
                                          </p:stCondLst>
                                        </p:cTn>
                                        <p:tgtEl>
                                          <p:spTgt spid="125"/>
                                        </p:tgtEl>
                                        <p:attrNameLst>
                                          <p:attrName>style.rotation</p:attrName>
                                        </p:attrNameLst>
                                      </p:cBhvr>
                                      <p:to>
                                        <p:strVal val="-45.0"/>
                                      </p:to>
                                    </p:set>
                                    <p:anim calcmode="lin" valueType="num">
                                      <p:cBhvr>
                                        <p:cTn id="15" dur="227" fill="hold">
                                          <p:stCondLst>
                                            <p:cond delay="227"/>
                                          </p:stCondLst>
                                        </p:cTn>
                                        <p:tgtEl>
                                          <p:spTgt spid="125"/>
                                        </p:tgtEl>
                                        <p:attrNameLst>
                                          <p:attrName>style.rotation</p:attrName>
                                        </p:attrNameLst>
                                      </p:cBhvr>
                                      <p:tavLst>
                                        <p:tav tm="0">
                                          <p:val>
                                            <p:fltVal val="-45"/>
                                          </p:val>
                                        </p:tav>
                                        <p:tav tm="69900">
                                          <p:val>
                                            <p:fltVal val="45"/>
                                          </p:val>
                                        </p:tav>
                                        <p:tav tm="100000">
                                          <p:val>
                                            <p:fltVal val="0"/>
                                          </p:val>
                                        </p:tav>
                                      </p:tavLst>
                                    </p:anim>
                                    <p:anim calcmode="lin" valueType="num">
                                      <p:cBhvr>
                                        <p:cTn id="16" dur="227" fill="hold">
                                          <p:stCondLst>
                                            <p:cond delay="0"/>
                                          </p:stCondLst>
                                        </p:cTn>
                                        <p:tgtEl>
                                          <p:spTgt spid="125"/>
                                        </p:tgtEl>
                                        <p:attrNameLst>
                                          <p:attrName>ppt_y</p:attrName>
                                        </p:attrNameLst>
                                      </p:cBhvr>
                                      <p:tavLst>
                                        <p:tav tm="0">
                                          <p:val>
                                            <p:strVal val="#ppt_y-1"/>
                                          </p:val>
                                        </p:tav>
                                        <p:tav tm="100000">
                                          <p:val>
                                            <p:strVal val="#ppt_y-(0.354*#ppt_w-0.172*#ppt_h)"/>
                                          </p:val>
                                        </p:tav>
                                      </p:tavLst>
                                    </p:anim>
                                    <p:anim calcmode="lin" valueType="num">
                                      <p:cBhvr>
                                        <p:cTn id="17" dur="78" decel="50000" autoRev="1" fill="hold">
                                          <p:stCondLst>
                                            <p:cond delay="227"/>
                                          </p:stCondLst>
                                        </p:cTn>
                                        <p:tgtEl>
                                          <p:spTgt spid="125"/>
                                        </p:tgtEl>
                                        <p:attrNameLst>
                                          <p:attrName>ppt_y</p:attrName>
                                        </p:attrNameLst>
                                      </p:cBhvr>
                                      <p:tavLst>
                                        <p:tav tm="0">
                                          <p:val>
                                            <p:strVal val="#ppt_y-(0.354*#ppt_w-0.172*#ppt_h)"/>
                                          </p:val>
                                        </p:tav>
                                        <p:tav tm="100000">
                                          <p:val>
                                            <p:strVal val="#ppt_y-(0.354*#ppt_w-0.172*#ppt_h)-#ppt_h/2"/>
                                          </p:val>
                                        </p:tav>
                                      </p:tavLst>
                                    </p:anim>
                                    <p:anim calcmode="lin" valueType="num">
                                      <p:cBhvr>
                                        <p:cTn id="18" dur="68" fill="hold">
                                          <p:stCondLst>
                                            <p:cond delay="432"/>
                                          </p:stCondLst>
                                        </p:cTn>
                                        <p:tgtEl>
                                          <p:spTgt spid="125"/>
                                        </p:tgtEl>
                                        <p:attrNameLst>
                                          <p:attrName>ppt_y</p:attrName>
                                        </p:attrNameLst>
                                      </p:cBhvr>
                                      <p:tavLst>
                                        <p:tav tm="0">
                                          <p:val>
                                            <p:strVal val="#ppt_y-(0.354*#ppt_w-0.172*#ppt_h)"/>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57200" y="679004"/>
            <a:ext cx="8229600" cy="738633"/>
          </a:xfrm>
          <a:prstGeom prst="rect">
            <a:avLst/>
          </a:prstGeom>
        </p:spPr>
        <p:txBody>
          <a:bodyPr lIns="91425" tIns="91425" rIns="91425" bIns="91425" anchor="b" anchorCtr="0">
            <a:spAutoFit/>
          </a:bodyPr>
          <a:lstStyle/>
          <a:p>
            <a:pPr>
              <a:buNone/>
            </a:pPr>
            <a:r>
              <a:rPr lang="x-none" smtClean="0">
                <a:effectLst>
                  <a:outerShdw blurRad="38100" dist="38100" dir="2700000" algn="tl">
                    <a:srgbClr val="000000">
                      <a:alpha val="43137"/>
                    </a:srgbClr>
                  </a:outerShdw>
                </a:effectLst>
              </a:rPr>
              <a:t>Outline</a:t>
            </a:r>
            <a:endParaRPr lang="x-none">
              <a:effectLst>
                <a:outerShdw blurRad="38100" dist="38100" dir="2700000" algn="tl">
                  <a:srgbClr val="000000">
                    <a:alpha val="43137"/>
                  </a:srgbClr>
                </a:outerShdw>
              </a:effectLst>
            </a:endParaRPr>
          </a:p>
        </p:txBody>
      </p:sp>
      <p:sp>
        <p:nvSpPr>
          <p:cNvPr id="82" name="Shape 82"/>
          <p:cNvSpPr txBox="1">
            <a:spLocks noGrp="1"/>
          </p:cNvSpPr>
          <p:nvPr>
            <p:ph type="body" idx="1"/>
          </p:nvPr>
        </p:nvSpPr>
        <p:spPr>
          <a:xfrm>
            <a:off x="457200" y="1752600"/>
            <a:ext cx="3994500" cy="3762538"/>
          </a:xfrm>
          <a:prstGeom prst="rect">
            <a:avLst/>
          </a:prstGeom>
        </p:spPr>
        <p:txBody>
          <a:bodyPr lIns="91425" tIns="91425" rIns="91425" bIns="91425" anchor="t" anchorCtr="0">
            <a:spAutoFit/>
          </a:bodyPr>
          <a:lstStyle/>
          <a:p>
            <a:pPr marL="457200" lvl="0" indent="-419100" rtl="0">
              <a:buClr>
                <a:schemeClr val="dk2"/>
              </a:buClr>
              <a:buSzPct val="100000"/>
              <a:buFont typeface="Trebuchet MS"/>
              <a:buAutoNum type="arabicPeriod"/>
            </a:pPr>
            <a:r>
              <a:rPr lang="x-none">
                <a:solidFill>
                  <a:schemeClr val="tx1"/>
                </a:solidFill>
              </a:rPr>
              <a:t>Introduction</a:t>
            </a:r>
          </a:p>
          <a:p>
            <a:pPr marL="914400" lvl="1" indent="-381000" rtl="0">
              <a:buClr>
                <a:schemeClr val="dk2"/>
              </a:buClr>
              <a:buSzPct val="80000"/>
              <a:buFont typeface="Trebuchet MS"/>
              <a:buAutoNum type="alphaLcPeriod"/>
            </a:pPr>
            <a:r>
              <a:rPr lang="x-none">
                <a:solidFill>
                  <a:schemeClr val="tx1"/>
                </a:solidFill>
              </a:rPr>
              <a:t>Basic </a:t>
            </a:r>
            <a:r>
              <a:rPr lang="x-none" smtClean="0">
                <a:solidFill>
                  <a:schemeClr val="tx1"/>
                </a:solidFill>
              </a:rPr>
              <a:t>concepts</a:t>
            </a:r>
          </a:p>
          <a:p>
            <a:pPr marL="457200" lvl="0" indent="-419100" rtl="0">
              <a:buClr>
                <a:schemeClr val="dk2"/>
              </a:buClr>
              <a:buSzPct val="100000"/>
              <a:buFont typeface="Trebuchet MS"/>
              <a:buAutoNum type="arabicPeriod"/>
            </a:pPr>
            <a:r>
              <a:rPr lang="x-none" smtClean="0">
                <a:solidFill>
                  <a:schemeClr val="tx1"/>
                </a:solidFill>
              </a:rPr>
              <a:t>Research Question</a:t>
            </a:r>
            <a:endParaRPr lang="en-US" dirty="0" smtClean="0">
              <a:solidFill>
                <a:schemeClr val="tx1"/>
              </a:solidFill>
            </a:endParaRPr>
          </a:p>
          <a:p>
            <a:pPr marL="457200" lvl="0" indent="-419100" rtl="0">
              <a:buClr>
                <a:schemeClr val="dk2"/>
              </a:buClr>
              <a:buSzPct val="100000"/>
              <a:buFont typeface="Trebuchet MS"/>
              <a:buAutoNum type="arabicPeriod"/>
            </a:pPr>
            <a:r>
              <a:rPr lang="x-none" smtClean="0">
                <a:solidFill>
                  <a:schemeClr val="tx1"/>
                </a:solidFill>
              </a:rPr>
              <a:t>Methods</a:t>
            </a:r>
            <a:endParaRPr lang="x-none">
              <a:solidFill>
                <a:schemeClr val="tx1"/>
              </a:solidFill>
            </a:endParaRPr>
          </a:p>
          <a:p>
            <a:pPr marL="914400" lvl="1" indent="-381000" rtl="0">
              <a:buClr>
                <a:schemeClr val="dk2"/>
              </a:buClr>
              <a:buSzPct val="80000"/>
              <a:buFont typeface="Trebuchet MS"/>
              <a:buAutoNum type="alphaLcPeriod"/>
            </a:pPr>
            <a:r>
              <a:rPr lang="x-none">
                <a:solidFill>
                  <a:schemeClr val="tx1"/>
                </a:solidFill>
              </a:rPr>
              <a:t>Warping and Blending</a:t>
            </a:r>
          </a:p>
          <a:p>
            <a:pPr marL="914400" lvl="1" indent="-381000" rtl="0">
              <a:buClr>
                <a:schemeClr val="dk2"/>
              </a:buClr>
              <a:buSzPct val="80000"/>
              <a:buFont typeface="Trebuchet MS"/>
              <a:buAutoNum type="alphaLcPeriod"/>
            </a:pPr>
            <a:r>
              <a:rPr lang="x-none" smtClean="0">
                <a:solidFill>
                  <a:schemeClr val="tx1"/>
                </a:solidFill>
              </a:rPr>
              <a:t>Hardware Configuration</a:t>
            </a:r>
          </a:p>
        </p:txBody>
      </p:sp>
      <p:sp>
        <p:nvSpPr>
          <p:cNvPr id="83" name="Shape 83"/>
          <p:cNvSpPr txBox="1">
            <a:spLocks noGrp="1"/>
          </p:cNvSpPr>
          <p:nvPr>
            <p:ph type="body" idx="2"/>
          </p:nvPr>
        </p:nvSpPr>
        <p:spPr>
          <a:xfrm>
            <a:off x="4692273" y="1752600"/>
            <a:ext cx="3994500" cy="4580711"/>
          </a:xfrm>
          <a:prstGeom prst="rect">
            <a:avLst/>
          </a:prstGeom>
        </p:spPr>
        <p:txBody>
          <a:bodyPr lIns="91425" tIns="91425" rIns="91425" bIns="91425" anchor="t" anchorCtr="0">
            <a:spAutoFit/>
          </a:bodyPr>
          <a:lstStyle/>
          <a:p>
            <a:pPr marL="457200" lvl="0" indent="-419100" rtl="0">
              <a:buClr>
                <a:schemeClr val="dk2"/>
              </a:buClr>
              <a:buSzPct val="100000"/>
              <a:buFont typeface="Trebuchet MS"/>
              <a:buAutoNum type="arabicPeriod" startAt="4"/>
            </a:pPr>
            <a:r>
              <a:rPr lang="en-US" dirty="0" smtClean="0">
                <a:solidFill>
                  <a:schemeClr val="tx1"/>
                </a:solidFill>
              </a:rPr>
              <a:t>Tools and development</a:t>
            </a:r>
          </a:p>
          <a:p>
            <a:pPr marL="457200" lvl="0" indent="-419100" rtl="0">
              <a:buClr>
                <a:schemeClr val="dk2"/>
              </a:buClr>
              <a:buSzPct val="100000"/>
              <a:buFont typeface="Trebuchet MS"/>
              <a:buAutoNum type="arabicPeriod" startAt="4"/>
            </a:pPr>
            <a:r>
              <a:rPr lang="x-none" smtClean="0">
                <a:solidFill>
                  <a:schemeClr val="tx1"/>
                </a:solidFill>
              </a:rPr>
              <a:t>Results</a:t>
            </a:r>
            <a:endParaRPr lang="x-none">
              <a:solidFill>
                <a:schemeClr val="tx1"/>
              </a:solidFill>
            </a:endParaRPr>
          </a:p>
          <a:p>
            <a:pPr marL="914400" lvl="1" indent="-381000" rtl="0">
              <a:spcBef>
                <a:spcPts val="480"/>
              </a:spcBef>
              <a:buClr>
                <a:schemeClr val="dk2"/>
              </a:buClr>
              <a:buSzPct val="100000"/>
              <a:buFont typeface="Trebuchet MS"/>
              <a:buAutoNum type="alphaLcPeriod"/>
            </a:pPr>
            <a:r>
              <a:rPr lang="x-none" sz="2400">
                <a:solidFill>
                  <a:schemeClr val="tx1"/>
                </a:solidFill>
              </a:rPr>
              <a:t>Problem solved?</a:t>
            </a:r>
          </a:p>
          <a:p>
            <a:pPr marL="1371600" lvl="2" indent="-381000" rtl="0">
              <a:spcBef>
                <a:spcPts val="480"/>
              </a:spcBef>
              <a:buClr>
                <a:schemeClr val="dk2"/>
              </a:buClr>
              <a:buSzPct val="80000"/>
              <a:buFont typeface="Trebuchet MS"/>
              <a:buAutoNum type="romanLcPeriod"/>
            </a:pPr>
            <a:r>
              <a:rPr lang="x-none" smtClean="0">
                <a:solidFill>
                  <a:schemeClr val="tx1"/>
                </a:solidFill>
              </a:rPr>
              <a:t>How far did we get?</a:t>
            </a:r>
          </a:p>
          <a:p>
            <a:pPr marL="1371600" lvl="2" indent="-381000" rtl="0">
              <a:spcBef>
                <a:spcPts val="480"/>
              </a:spcBef>
              <a:buClr>
                <a:schemeClr val="dk2"/>
              </a:buClr>
              <a:buSzPct val="80000"/>
              <a:buFont typeface="Trebuchet MS"/>
              <a:buAutoNum type="romanLcPeriod"/>
            </a:pPr>
            <a:r>
              <a:rPr lang="x-none" smtClean="0">
                <a:solidFill>
                  <a:schemeClr val="tx1"/>
                </a:solidFill>
              </a:rPr>
              <a:t>What are the areas have not been researched?</a:t>
            </a:r>
            <a:endParaRPr lang="x-none">
              <a:solidFill>
                <a:schemeClr val="tx1"/>
              </a:solidFill>
            </a:endParaRPr>
          </a:p>
          <a:p>
            <a:pPr marL="514350" indent="-381000">
              <a:spcBef>
                <a:spcPts val="480"/>
              </a:spcBef>
              <a:buSzPct val="100000"/>
              <a:buFont typeface="Trebuchet MS"/>
              <a:buAutoNum type="arabicPeriod" startAt="4"/>
            </a:pPr>
            <a:r>
              <a:rPr lang="x-none" sz="3000" smtClean="0">
                <a:solidFill>
                  <a:schemeClr val="tx1"/>
                </a:solidFill>
              </a:rPr>
              <a:t>Questions</a:t>
            </a:r>
            <a:endParaRPr lang="x-none" sz="3000">
              <a:solidFill>
                <a:schemeClr val="tx1"/>
              </a:solidFil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2">
                                            <p:txEl>
                                              <p:pRg st="0" end="0"/>
                                            </p:txEl>
                                          </p:spTgt>
                                        </p:tgtEl>
                                        <p:attrNameLst>
                                          <p:attrName>style.visibility</p:attrName>
                                        </p:attrNameLst>
                                      </p:cBhvr>
                                      <p:to>
                                        <p:strVal val="visible"/>
                                      </p:to>
                                    </p:set>
                                    <p:animEffect transition="in" filter="fade">
                                      <p:cBhvr>
                                        <p:cTn id="12" dur="500"/>
                                        <p:tgtEl>
                                          <p:spTgt spid="82">
                                            <p:txEl>
                                              <p:pRg st="0" end="0"/>
                                            </p:txEl>
                                          </p:spTgt>
                                        </p:tgtEl>
                                      </p:cBhvr>
                                    </p:animEffect>
                                    <p:anim calcmode="lin" valueType="num">
                                      <p:cBhvr>
                                        <p:cTn id="13"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2">
                                            <p:txEl>
                                              <p:pRg st="1" end="1"/>
                                            </p:txEl>
                                          </p:spTgt>
                                        </p:tgtEl>
                                        <p:attrNameLst>
                                          <p:attrName>style.visibility</p:attrName>
                                        </p:attrNameLst>
                                      </p:cBhvr>
                                      <p:to>
                                        <p:strVal val="visible"/>
                                      </p:to>
                                    </p:set>
                                    <p:animEffect transition="in" filter="fade">
                                      <p:cBhvr>
                                        <p:cTn id="17" dur="500"/>
                                        <p:tgtEl>
                                          <p:spTgt spid="82">
                                            <p:txEl>
                                              <p:pRg st="1" end="1"/>
                                            </p:txEl>
                                          </p:spTgt>
                                        </p:tgtEl>
                                      </p:cBhvr>
                                    </p:animEffect>
                                    <p:anim calcmode="lin" valueType="num">
                                      <p:cBhvr>
                                        <p:cTn id="18" dur="500" fill="hold"/>
                                        <p:tgtEl>
                                          <p:spTgt spid="82">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82">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xEl>
                                              <p:pRg st="2" end="2"/>
                                            </p:txEl>
                                          </p:spTgt>
                                        </p:tgtEl>
                                        <p:attrNameLst>
                                          <p:attrName>style.visibility</p:attrName>
                                        </p:attrNameLst>
                                      </p:cBhvr>
                                      <p:to>
                                        <p:strVal val="visible"/>
                                      </p:to>
                                    </p:set>
                                    <p:animEffect transition="in" filter="fade">
                                      <p:cBhvr>
                                        <p:cTn id="22" dur="500"/>
                                        <p:tgtEl>
                                          <p:spTgt spid="82">
                                            <p:txEl>
                                              <p:pRg st="2" end="2"/>
                                            </p:txEl>
                                          </p:spTgt>
                                        </p:tgtEl>
                                      </p:cBhvr>
                                    </p:animEffect>
                                    <p:anim calcmode="lin" valueType="num">
                                      <p:cBhvr>
                                        <p:cTn id="23" dur="500" fill="hold"/>
                                        <p:tgtEl>
                                          <p:spTgt spid="82">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82">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2">
                                            <p:txEl>
                                              <p:pRg st="3" end="3"/>
                                            </p:txEl>
                                          </p:spTgt>
                                        </p:tgtEl>
                                        <p:attrNameLst>
                                          <p:attrName>style.visibility</p:attrName>
                                        </p:attrNameLst>
                                      </p:cBhvr>
                                      <p:to>
                                        <p:strVal val="visible"/>
                                      </p:to>
                                    </p:set>
                                    <p:animEffect transition="in" filter="fade">
                                      <p:cBhvr>
                                        <p:cTn id="27" dur="500"/>
                                        <p:tgtEl>
                                          <p:spTgt spid="82">
                                            <p:txEl>
                                              <p:pRg st="3" end="3"/>
                                            </p:txEl>
                                          </p:spTgt>
                                        </p:tgtEl>
                                      </p:cBhvr>
                                    </p:animEffect>
                                    <p:anim calcmode="lin" valueType="num">
                                      <p:cBhvr>
                                        <p:cTn id="28" dur="500" fill="hold"/>
                                        <p:tgtEl>
                                          <p:spTgt spid="82">
                                            <p:txEl>
                                              <p:pRg st="3" end="3"/>
                                            </p:txEl>
                                          </p:spTgt>
                                        </p:tgtEl>
                                        <p:attrNameLst>
                                          <p:attrName>ppt_x</p:attrName>
                                        </p:attrNameLst>
                                      </p:cBhvr>
                                      <p:tavLst>
                                        <p:tav tm="0">
                                          <p:val>
                                            <p:strVal val="#ppt_x"/>
                                          </p:val>
                                        </p:tav>
                                        <p:tav tm="100000">
                                          <p:val>
                                            <p:strVal val="#ppt_x"/>
                                          </p:val>
                                        </p:tav>
                                      </p:tavLst>
                                    </p:anim>
                                    <p:anim calcmode="lin" valueType="num">
                                      <p:cBhvr>
                                        <p:cTn id="29" dur="500" fill="hold"/>
                                        <p:tgtEl>
                                          <p:spTgt spid="82">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2">
                                            <p:txEl>
                                              <p:pRg st="4" end="4"/>
                                            </p:txEl>
                                          </p:spTgt>
                                        </p:tgtEl>
                                        <p:attrNameLst>
                                          <p:attrName>style.visibility</p:attrName>
                                        </p:attrNameLst>
                                      </p:cBhvr>
                                      <p:to>
                                        <p:strVal val="visible"/>
                                      </p:to>
                                    </p:set>
                                    <p:animEffect transition="in" filter="fade">
                                      <p:cBhvr>
                                        <p:cTn id="32" dur="500"/>
                                        <p:tgtEl>
                                          <p:spTgt spid="82">
                                            <p:txEl>
                                              <p:pRg st="4" end="4"/>
                                            </p:txEl>
                                          </p:spTgt>
                                        </p:tgtEl>
                                      </p:cBhvr>
                                    </p:animEffect>
                                    <p:anim calcmode="lin" valueType="num">
                                      <p:cBhvr>
                                        <p:cTn id="33" dur="500" fill="hold"/>
                                        <p:tgtEl>
                                          <p:spTgt spid="82">
                                            <p:txEl>
                                              <p:pRg st="4" end="4"/>
                                            </p:txEl>
                                          </p:spTgt>
                                        </p:tgtEl>
                                        <p:attrNameLst>
                                          <p:attrName>ppt_x</p:attrName>
                                        </p:attrNameLst>
                                      </p:cBhvr>
                                      <p:tavLst>
                                        <p:tav tm="0">
                                          <p:val>
                                            <p:strVal val="#ppt_x"/>
                                          </p:val>
                                        </p:tav>
                                        <p:tav tm="100000">
                                          <p:val>
                                            <p:strVal val="#ppt_x"/>
                                          </p:val>
                                        </p:tav>
                                      </p:tavLst>
                                    </p:anim>
                                    <p:anim calcmode="lin" valueType="num">
                                      <p:cBhvr>
                                        <p:cTn id="34" dur="500" fill="hold"/>
                                        <p:tgtEl>
                                          <p:spTgt spid="82">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2">
                                            <p:txEl>
                                              <p:pRg st="5" end="5"/>
                                            </p:txEl>
                                          </p:spTgt>
                                        </p:tgtEl>
                                        <p:attrNameLst>
                                          <p:attrName>style.visibility</p:attrName>
                                        </p:attrNameLst>
                                      </p:cBhvr>
                                      <p:to>
                                        <p:strVal val="visible"/>
                                      </p:to>
                                    </p:set>
                                    <p:animEffect transition="in" filter="fade">
                                      <p:cBhvr>
                                        <p:cTn id="37" dur="500"/>
                                        <p:tgtEl>
                                          <p:spTgt spid="82">
                                            <p:txEl>
                                              <p:pRg st="5" end="5"/>
                                            </p:txEl>
                                          </p:spTgt>
                                        </p:tgtEl>
                                      </p:cBhvr>
                                    </p:animEffect>
                                    <p:anim calcmode="lin" valueType="num">
                                      <p:cBhvr>
                                        <p:cTn id="38" dur="500" fill="hold"/>
                                        <p:tgtEl>
                                          <p:spTgt spid="82">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82">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83">
                                            <p:txEl>
                                              <p:pRg st="0" end="0"/>
                                            </p:txEl>
                                          </p:spTgt>
                                        </p:tgtEl>
                                        <p:attrNameLst>
                                          <p:attrName>style.visibility</p:attrName>
                                        </p:attrNameLst>
                                      </p:cBhvr>
                                      <p:to>
                                        <p:strVal val="visible"/>
                                      </p:to>
                                    </p:set>
                                    <p:animEffect transition="in" filter="fade">
                                      <p:cBhvr>
                                        <p:cTn id="43" dur="500"/>
                                        <p:tgtEl>
                                          <p:spTgt spid="83">
                                            <p:txEl>
                                              <p:pRg st="0" end="0"/>
                                            </p:txEl>
                                          </p:spTgt>
                                        </p:tgtEl>
                                      </p:cBhvr>
                                    </p:animEffect>
                                    <p:anim calcmode="lin" valueType="num">
                                      <p:cBhvr>
                                        <p:cTn id="44"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83">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3">
                                            <p:txEl>
                                              <p:pRg st="1" end="1"/>
                                            </p:txEl>
                                          </p:spTgt>
                                        </p:tgtEl>
                                        <p:attrNameLst>
                                          <p:attrName>style.visibility</p:attrName>
                                        </p:attrNameLst>
                                      </p:cBhvr>
                                      <p:to>
                                        <p:strVal val="visible"/>
                                      </p:to>
                                    </p:set>
                                    <p:animEffect transition="in" filter="fade">
                                      <p:cBhvr>
                                        <p:cTn id="48" dur="500"/>
                                        <p:tgtEl>
                                          <p:spTgt spid="83">
                                            <p:txEl>
                                              <p:pRg st="1" end="1"/>
                                            </p:txEl>
                                          </p:spTgt>
                                        </p:tgtEl>
                                      </p:cBhvr>
                                    </p:animEffect>
                                    <p:anim calcmode="lin" valueType="num">
                                      <p:cBhvr>
                                        <p:cTn id="49"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p:cTn id="50" dur="500" fill="hold"/>
                                        <p:tgtEl>
                                          <p:spTgt spid="83">
                                            <p:txEl>
                                              <p:pRg st="1" end="1"/>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83">
                                            <p:txEl>
                                              <p:pRg st="2" end="2"/>
                                            </p:txEl>
                                          </p:spTgt>
                                        </p:tgtEl>
                                        <p:attrNameLst>
                                          <p:attrName>style.visibility</p:attrName>
                                        </p:attrNameLst>
                                      </p:cBhvr>
                                      <p:to>
                                        <p:strVal val="visible"/>
                                      </p:to>
                                    </p:set>
                                    <p:animEffect transition="in" filter="fade">
                                      <p:cBhvr>
                                        <p:cTn id="53" dur="500"/>
                                        <p:tgtEl>
                                          <p:spTgt spid="83">
                                            <p:txEl>
                                              <p:pRg st="2" end="2"/>
                                            </p:txEl>
                                          </p:spTgt>
                                        </p:tgtEl>
                                      </p:cBhvr>
                                    </p:animEffect>
                                    <p:anim calcmode="lin" valueType="num">
                                      <p:cBhvr>
                                        <p:cTn id="54" dur="500" fill="hold"/>
                                        <p:tgtEl>
                                          <p:spTgt spid="83">
                                            <p:txEl>
                                              <p:pRg st="2" end="2"/>
                                            </p:txEl>
                                          </p:spTgt>
                                        </p:tgtEl>
                                        <p:attrNameLst>
                                          <p:attrName>ppt_x</p:attrName>
                                        </p:attrNameLst>
                                      </p:cBhvr>
                                      <p:tavLst>
                                        <p:tav tm="0">
                                          <p:val>
                                            <p:strVal val="#ppt_x"/>
                                          </p:val>
                                        </p:tav>
                                        <p:tav tm="100000">
                                          <p:val>
                                            <p:strVal val="#ppt_x"/>
                                          </p:val>
                                        </p:tav>
                                      </p:tavLst>
                                    </p:anim>
                                    <p:anim calcmode="lin" valueType="num">
                                      <p:cBhvr>
                                        <p:cTn id="55" dur="500" fill="hold"/>
                                        <p:tgtEl>
                                          <p:spTgt spid="83">
                                            <p:txEl>
                                              <p:pRg st="2" end="2"/>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3">
                                            <p:txEl>
                                              <p:pRg st="3" end="3"/>
                                            </p:txEl>
                                          </p:spTgt>
                                        </p:tgtEl>
                                        <p:attrNameLst>
                                          <p:attrName>style.visibility</p:attrName>
                                        </p:attrNameLst>
                                      </p:cBhvr>
                                      <p:to>
                                        <p:strVal val="visible"/>
                                      </p:to>
                                    </p:set>
                                    <p:animEffect transition="in" filter="fade">
                                      <p:cBhvr>
                                        <p:cTn id="58" dur="500"/>
                                        <p:tgtEl>
                                          <p:spTgt spid="83">
                                            <p:txEl>
                                              <p:pRg st="3" end="3"/>
                                            </p:txEl>
                                          </p:spTgt>
                                        </p:tgtEl>
                                      </p:cBhvr>
                                    </p:animEffect>
                                    <p:anim calcmode="lin" valueType="num">
                                      <p:cBhvr>
                                        <p:cTn id="59" dur="500" fill="hold"/>
                                        <p:tgtEl>
                                          <p:spTgt spid="83">
                                            <p:txEl>
                                              <p:pRg st="3" end="3"/>
                                            </p:txEl>
                                          </p:spTgt>
                                        </p:tgtEl>
                                        <p:attrNameLst>
                                          <p:attrName>ppt_x</p:attrName>
                                        </p:attrNameLst>
                                      </p:cBhvr>
                                      <p:tavLst>
                                        <p:tav tm="0">
                                          <p:val>
                                            <p:strVal val="#ppt_x"/>
                                          </p:val>
                                        </p:tav>
                                        <p:tav tm="100000">
                                          <p:val>
                                            <p:strVal val="#ppt_x"/>
                                          </p:val>
                                        </p:tav>
                                      </p:tavLst>
                                    </p:anim>
                                    <p:anim calcmode="lin" valueType="num">
                                      <p:cBhvr>
                                        <p:cTn id="60" dur="500" fill="hold"/>
                                        <p:tgtEl>
                                          <p:spTgt spid="83">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83">
                                            <p:txEl>
                                              <p:pRg st="4" end="4"/>
                                            </p:txEl>
                                          </p:spTgt>
                                        </p:tgtEl>
                                        <p:attrNameLst>
                                          <p:attrName>style.visibility</p:attrName>
                                        </p:attrNameLst>
                                      </p:cBhvr>
                                      <p:to>
                                        <p:strVal val="visible"/>
                                      </p:to>
                                    </p:set>
                                    <p:animEffect transition="in" filter="fade">
                                      <p:cBhvr>
                                        <p:cTn id="63" dur="500"/>
                                        <p:tgtEl>
                                          <p:spTgt spid="83">
                                            <p:txEl>
                                              <p:pRg st="4" end="4"/>
                                            </p:txEl>
                                          </p:spTgt>
                                        </p:tgtEl>
                                      </p:cBhvr>
                                    </p:animEffect>
                                    <p:anim calcmode="lin" valueType="num">
                                      <p:cBhvr>
                                        <p:cTn id="64" dur="500" fill="hold"/>
                                        <p:tgtEl>
                                          <p:spTgt spid="83">
                                            <p:txEl>
                                              <p:pRg st="4" end="4"/>
                                            </p:txEl>
                                          </p:spTgt>
                                        </p:tgtEl>
                                        <p:attrNameLst>
                                          <p:attrName>ppt_x</p:attrName>
                                        </p:attrNameLst>
                                      </p:cBhvr>
                                      <p:tavLst>
                                        <p:tav tm="0">
                                          <p:val>
                                            <p:strVal val="#ppt_x"/>
                                          </p:val>
                                        </p:tav>
                                        <p:tav tm="100000">
                                          <p:val>
                                            <p:strVal val="#ppt_x"/>
                                          </p:val>
                                        </p:tav>
                                      </p:tavLst>
                                    </p:anim>
                                    <p:anim calcmode="lin" valueType="num">
                                      <p:cBhvr>
                                        <p:cTn id="65" dur="500" fill="hold"/>
                                        <p:tgtEl>
                                          <p:spTgt spid="83">
                                            <p:txEl>
                                              <p:pRg st="4" end="4"/>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83">
                                            <p:txEl>
                                              <p:pRg st="5" end="5"/>
                                            </p:txEl>
                                          </p:spTgt>
                                        </p:tgtEl>
                                        <p:attrNameLst>
                                          <p:attrName>style.visibility</p:attrName>
                                        </p:attrNameLst>
                                      </p:cBhvr>
                                      <p:to>
                                        <p:strVal val="visible"/>
                                      </p:to>
                                    </p:set>
                                    <p:animEffect transition="in" filter="fade">
                                      <p:cBhvr>
                                        <p:cTn id="68" dur="500"/>
                                        <p:tgtEl>
                                          <p:spTgt spid="83">
                                            <p:txEl>
                                              <p:pRg st="5" end="5"/>
                                            </p:txEl>
                                          </p:spTgt>
                                        </p:tgtEl>
                                      </p:cBhvr>
                                    </p:animEffect>
                                    <p:anim calcmode="lin" valueType="num">
                                      <p:cBhvr>
                                        <p:cTn id="69" dur="500" fill="hold"/>
                                        <p:tgtEl>
                                          <p:spTgt spid="83">
                                            <p:txEl>
                                              <p:pRg st="5" end="5"/>
                                            </p:txEl>
                                          </p:spTgt>
                                        </p:tgtEl>
                                        <p:attrNameLst>
                                          <p:attrName>ppt_x</p:attrName>
                                        </p:attrNameLst>
                                      </p:cBhvr>
                                      <p:tavLst>
                                        <p:tav tm="0">
                                          <p:val>
                                            <p:strVal val="#ppt_x"/>
                                          </p:val>
                                        </p:tav>
                                        <p:tav tm="100000">
                                          <p:val>
                                            <p:strVal val="#ppt_x"/>
                                          </p:val>
                                        </p:tav>
                                      </p:tavLst>
                                    </p:anim>
                                    <p:anim calcmode="lin" valueType="num">
                                      <p:cBhvr>
                                        <p:cTn id="70" dur="500" fill="hold"/>
                                        <p:tgtEl>
                                          <p:spTgt spid="8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uiExpand="1" build="p"/>
      <p:bldP spid="8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Shape 89"/>
          <p:cNvSpPr txBox="1">
            <a:spLocks noGrp="1"/>
          </p:cNvSpPr>
          <p:nvPr>
            <p:ph type="title"/>
          </p:nvPr>
        </p:nvSpPr>
        <p:spPr>
          <a:xfrm>
            <a:off x="457200" y="679004"/>
            <a:ext cx="8229600" cy="738633"/>
          </a:xfrm>
          <a:prstGeom prst="rect">
            <a:avLst/>
          </a:prstGeom>
        </p:spPr>
        <p:txBody>
          <a:bodyPr lIns="91425" tIns="91425" rIns="91425" bIns="91425" anchor="b" anchorCtr="0">
            <a:spAutoFit/>
          </a:bodyPr>
          <a:lstStyle/>
          <a:p>
            <a:pPr>
              <a:buNone/>
            </a:pPr>
            <a:r>
              <a:rPr lang="x-none">
                <a:effectLst>
                  <a:outerShdw blurRad="38100" dist="38100" dir="2700000" algn="tl">
                    <a:srgbClr val="000000">
                      <a:alpha val="43137"/>
                    </a:srgbClr>
                  </a:outerShdw>
                </a:effectLst>
              </a:rPr>
              <a:t>Introduction</a:t>
            </a:r>
          </a:p>
        </p:txBody>
      </p:sp>
      <p:sp>
        <p:nvSpPr>
          <p:cNvPr id="90" name="Shape 90"/>
          <p:cNvSpPr txBox="1">
            <a:spLocks noGrp="1"/>
          </p:cNvSpPr>
          <p:nvPr>
            <p:ph type="body" idx="1"/>
          </p:nvPr>
        </p:nvSpPr>
        <p:spPr>
          <a:xfrm>
            <a:off x="381000" y="5486400"/>
            <a:ext cx="8061434" cy="1000244"/>
          </a:xfrm>
          <a:prstGeom prst="rect">
            <a:avLst/>
          </a:prstGeom>
        </p:spPr>
        <p:txBody>
          <a:bodyPr wrap="square" lIns="91425" tIns="91425" rIns="91425" bIns="91425" anchor="t" anchorCtr="0">
            <a:spAutoFit/>
          </a:bodyPr>
          <a:lstStyle/>
          <a:p>
            <a:pPr lvl="0" algn="just" rtl="0">
              <a:buNone/>
            </a:pPr>
            <a:r>
              <a:rPr lang="x-none" sz="2400">
                <a:solidFill>
                  <a:schemeClr val="tx1"/>
                </a:solidFill>
              </a:rPr>
              <a:t>Projecting images is not </a:t>
            </a:r>
            <a:r>
              <a:rPr lang="x-none" sz="2400" smtClean="0">
                <a:solidFill>
                  <a:schemeClr val="tx1"/>
                </a:solidFill>
              </a:rPr>
              <a:t>hard</a:t>
            </a:r>
            <a:r>
              <a:rPr lang="en-US" sz="2400" dirty="0" smtClean="0">
                <a:solidFill>
                  <a:schemeClr val="tx1"/>
                </a:solidFill>
              </a:rPr>
              <a:t>.</a:t>
            </a:r>
            <a:endParaRPr lang="x-none" sz="2400">
              <a:solidFill>
                <a:schemeClr val="tx1"/>
              </a:solidFill>
            </a:endParaRPr>
          </a:p>
          <a:p>
            <a:pPr lvl="0" algn="just" rtl="0">
              <a:buNone/>
            </a:pPr>
            <a:r>
              <a:rPr lang="en-US" sz="2400" dirty="0" smtClean="0">
                <a:solidFill>
                  <a:schemeClr val="tx1"/>
                </a:solidFill>
              </a:rPr>
              <a:t>M</a:t>
            </a:r>
            <a:r>
              <a:rPr lang="x-none" sz="2400" smtClean="0">
                <a:solidFill>
                  <a:schemeClr val="tx1"/>
                </a:solidFill>
              </a:rPr>
              <a:t>ake </a:t>
            </a:r>
            <a:r>
              <a:rPr lang="x-none" sz="2400">
                <a:solidFill>
                  <a:schemeClr val="tx1"/>
                </a:solidFill>
              </a:rPr>
              <a:t>that harder for us but better for you, the viewer</a:t>
            </a:r>
            <a:r>
              <a:rPr lang="x-none" sz="2400" smtClean="0">
                <a:solidFill>
                  <a:schemeClr val="tx1"/>
                </a:solidFill>
              </a:rPr>
              <a:t>?</a:t>
            </a:r>
          </a:p>
        </p:txBody>
      </p:sp>
      <p:pic>
        <p:nvPicPr>
          <p:cNvPr id="1028" name="Picture 4" descr="http://rspace.vis.uky.edu/filestore/8/2_b7d61fbfab5b201/82pre_3b7d53f7215a85d.jpg?v=2009-07-17+15%3A21%3A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590800"/>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ull screen 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590800"/>
            <a:ext cx="3048000" cy="2286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barn(inVertical)">
                                      <p:cBhvr>
                                        <p:cTn id="7" dur="500"/>
                                        <p:tgtEl>
                                          <p:spTgt spid="8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0">
                                            <p:txEl>
                                              <p:pRg st="0" end="0"/>
                                            </p:txEl>
                                          </p:spTgt>
                                        </p:tgtEl>
                                        <p:attrNameLst>
                                          <p:attrName>style.visibility</p:attrName>
                                        </p:attrNameLst>
                                      </p:cBhvr>
                                      <p:to>
                                        <p:strVal val="visible"/>
                                      </p:to>
                                    </p:set>
                                    <p:animEffect transition="in" filter="fade">
                                      <p:cBhvr>
                                        <p:cTn id="10" dur="500"/>
                                        <p:tgtEl>
                                          <p:spTgt spid="90">
                                            <p:txEl>
                                              <p:pRg st="0" end="0"/>
                                            </p:txEl>
                                          </p:spTgt>
                                        </p:tgtEl>
                                      </p:cBhvr>
                                    </p:animEffect>
                                    <p:anim calcmode="lin" valueType="num">
                                      <p:cBhvr>
                                        <p:cTn id="11"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90">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anim calcmode="lin" valueType="num">
                                      <p:cBhvr>
                                        <p:cTn id="16" dur="500" fill="hold"/>
                                        <p:tgtEl>
                                          <p:spTgt spid="1028"/>
                                        </p:tgtEl>
                                        <p:attrNameLst>
                                          <p:attrName>ppt_x</p:attrName>
                                        </p:attrNameLst>
                                      </p:cBhvr>
                                      <p:tavLst>
                                        <p:tav tm="0">
                                          <p:val>
                                            <p:strVal val="#ppt_x"/>
                                          </p:val>
                                        </p:tav>
                                        <p:tav tm="100000">
                                          <p:val>
                                            <p:strVal val="#ppt_x"/>
                                          </p:val>
                                        </p:tav>
                                      </p:tavLst>
                                    </p:anim>
                                    <p:anim calcmode="lin" valueType="num">
                                      <p:cBhvr>
                                        <p:cTn id="17" dur="500" fill="hold"/>
                                        <p:tgtEl>
                                          <p:spTgt spid="102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anim calcmode="lin" valueType="num">
                                      <p:cBhvr>
                                        <p:cTn id="21" dur="500" fill="hold"/>
                                        <p:tgtEl>
                                          <p:spTgt spid="1030"/>
                                        </p:tgtEl>
                                        <p:attrNameLst>
                                          <p:attrName>ppt_x</p:attrName>
                                        </p:attrNameLst>
                                      </p:cBhvr>
                                      <p:tavLst>
                                        <p:tav tm="0">
                                          <p:val>
                                            <p:strVal val="#ppt_x"/>
                                          </p:val>
                                        </p:tav>
                                        <p:tav tm="100000">
                                          <p:val>
                                            <p:strVal val="#ppt_x"/>
                                          </p:val>
                                        </p:tav>
                                      </p:tavLst>
                                    </p:anim>
                                    <p:anim calcmode="lin" valueType="num">
                                      <p:cBhvr>
                                        <p:cTn id="22" dur="500" fill="hold"/>
                                        <p:tgtEl>
                                          <p:spTgt spid="1030"/>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90">
                                            <p:txEl>
                                              <p:pRg st="1" end="1"/>
                                            </p:txEl>
                                          </p:spTgt>
                                        </p:tgtEl>
                                        <p:attrNameLst>
                                          <p:attrName>style.visibility</p:attrName>
                                        </p:attrNameLst>
                                      </p:cBhvr>
                                      <p:to>
                                        <p:strVal val="visible"/>
                                      </p:to>
                                    </p:set>
                                    <p:animEffect transition="in" filter="fade">
                                      <p:cBhvr>
                                        <p:cTn id="26" dur="500"/>
                                        <p:tgtEl>
                                          <p:spTgt spid="90">
                                            <p:txEl>
                                              <p:pRg st="1" end="1"/>
                                            </p:txEl>
                                          </p:spTgt>
                                        </p:tgtEl>
                                      </p:cBhvr>
                                    </p:animEffect>
                                    <p:anim calcmode="lin" valueType="num">
                                      <p:cBhvr>
                                        <p:cTn id="27" dur="500" fill="hold"/>
                                        <p:tgtEl>
                                          <p:spTgt spid="90">
                                            <p:txEl>
                                              <p:pRg st="1" end="1"/>
                                            </p:txEl>
                                          </p:spTgt>
                                        </p:tgtEl>
                                        <p:attrNameLst>
                                          <p:attrName>ppt_x</p:attrName>
                                        </p:attrNameLst>
                                      </p:cBhvr>
                                      <p:tavLst>
                                        <p:tav tm="0">
                                          <p:val>
                                            <p:strVal val="#ppt_x"/>
                                          </p:val>
                                        </p:tav>
                                        <p:tav tm="100000">
                                          <p:val>
                                            <p:strVal val="#ppt_x"/>
                                          </p:val>
                                        </p:tav>
                                      </p:tavLst>
                                    </p:anim>
                                    <p:anim calcmode="lin" valueType="num">
                                      <p:cBhvr>
                                        <p:cTn id="28" dur="500" fill="hold"/>
                                        <p:tgtEl>
                                          <p:spTgt spid="9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97" y="2895600"/>
            <a:ext cx="5054635" cy="3790976"/>
          </a:xfrm>
          <a:prstGeom prst="rect">
            <a:avLst/>
          </a:prstGeom>
        </p:spPr>
      </p:pic>
      <p:sp>
        <p:nvSpPr>
          <p:cNvPr id="5" name="Title 4"/>
          <p:cNvSpPr>
            <a:spLocks noGrp="1"/>
          </p:cNvSpPr>
          <p:nvPr>
            <p:ph type="title"/>
          </p:nvPr>
        </p:nvSpPr>
        <p:spPr/>
        <p:txBody>
          <a:bodyPr/>
          <a:lstStyle/>
          <a:p>
            <a:r>
              <a:rPr lang="en-US" dirty="0" smtClean="0">
                <a:effectLst>
                  <a:outerShdw blurRad="38100" dist="38100" dir="2700000" algn="tl">
                    <a:srgbClr val="000000">
                      <a:alpha val="43137"/>
                    </a:srgbClr>
                  </a:outerShdw>
                </a:effectLst>
              </a:rPr>
              <a:t>Introduction</a:t>
            </a:r>
            <a:endParaRPr lang="en-US" dirty="0">
              <a:effectLst>
                <a:outerShdw blurRad="38100" dist="38100" dir="2700000" algn="tl">
                  <a:srgbClr val="000000">
                    <a:alpha val="43137"/>
                  </a:srgbClr>
                </a:outerShdw>
              </a:effectLst>
            </a:endParaRPr>
          </a:p>
        </p:txBody>
      </p:sp>
      <p:sp>
        <p:nvSpPr>
          <p:cNvPr id="6" name="Text Placeholder 5"/>
          <p:cNvSpPr>
            <a:spLocks noGrp="1"/>
          </p:cNvSpPr>
          <p:nvPr>
            <p:ph type="body" idx="1"/>
          </p:nvPr>
        </p:nvSpPr>
        <p:spPr>
          <a:xfrm>
            <a:off x="457200" y="1752600"/>
            <a:ext cx="5562600" cy="1600200"/>
          </a:xfrm>
        </p:spPr>
        <p:txBody>
          <a:bodyPr/>
          <a:lstStyle/>
          <a:p>
            <a:r>
              <a:rPr lang="en-US" dirty="0">
                <a:solidFill>
                  <a:schemeClr val="tx1"/>
                </a:solidFill>
              </a:rPr>
              <a:t>Back projection </a:t>
            </a:r>
            <a:r>
              <a:rPr lang="en-US" dirty="0" smtClean="0">
                <a:solidFill>
                  <a:schemeClr val="tx1"/>
                </a:solidFill>
              </a:rPr>
              <a:t>display</a:t>
            </a:r>
          </a:p>
          <a:p>
            <a:r>
              <a:rPr lang="en-US" dirty="0" smtClean="0">
                <a:solidFill>
                  <a:schemeClr val="tx1"/>
                </a:solidFill>
              </a:rPr>
              <a:t>Immersive environment</a:t>
            </a:r>
          </a:p>
          <a:p>
            <a:endParaRPr lang="en-US" dirty="0">
              <a:solidFill>
                <a:schemeClr val="tx1"/>
              </a:solidFill>
            </a:endParaRPr>
          </a:p>
          <a:p>
            <a:pPr marL="0" indent="0">
              <a:buNone/>
            </a:pPr>
            <a:endParaRPr lang="en-US" dirty="0">
              <a:solidFill>
                <a:schemeClr val="tx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50293" y="2745908"/>
            <a:ext cx="4585948" cy="305653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3124200"/>
            <a:ext cx="5143500" cy="3429000"/>
          </a:xfrm>
          <a:prstGeom prst="rect">
            <a:avLst/>
          </a:prstGeom>
        </p:spPr>
      </p:pic>
    </p:spTree>
    <p:extLst>
      <p:ext uri="{BB962C8B-B14F-4D97-AF65-F5344CB8AC3E}">
        <p14:creationId xmlns:p14="http://schemas.microsoft.com/office/powerpoint/2010/main" val="50881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Shape 89"/>
          <p:cNvSpPr txBox="1">
            <a:spLocks noGrp="1"/>
          </p:cNvSpPr>
          <p:nvPr>
            <p:ph type="title"/>
          </p:nvPr>
        </p:nvSpPr>
        <p:spPr>
          <a:xfrm>
            <a:off x="457200" y="679004"/>
            <a:ext cx="8229600" cy="738633"/>
          </a:xfrm>
          <a:prstGeom prst="rect">
            <a:avLst/>
          </a:prstGeom>
        </p:spPr>
        <p:txBody>
          <a:bodyPr lIns="91425" tIns="91425" rIns="91425" bIns="91425" anchor="b" anchorCtr="0">
            <a:spAutoFit/>
          </a:bodyPr>
          <a:lstStyle/>
          <a:p>
            <a:pPr>
              <a:buNone/>
            </a:pPr>
            <a:r>
              <a:rPr lang="x-none">
                <a:effectLst>
                  <a:outerShdw blurRad="38100" dist="38100" dir="2700000" algn="tl">
                    <a:srgbClr val="000000">
                      <a:alpha val="43137"/>
                    </a:srgbClr>
                  </a:outerShdw>
                </a:effectLst>
              </a:rPr>
              <a:t>Introduction</a:t>
            </a:r>
          </a:p>
        </p:txBody>
      </p:sp>
      <p:sp>
        <p:nvSpPr>
          <p:cNvPr id="90" name="Shape 90"/>
          <p:cNvSpPr txBox="1">
            <a:spLocks noGrp="1"/>
          </p:cNvSpPr>
          <p:nvPr>
            <p:ph type="body" idx="1"/>
          </p:nvPr>
        </p:nvSpPr>
        <p:spPr>
          <a:xfrm>
            <a:off x="4343400" y="1905000"/>
            <a:ext cx="4343400" cy="1292631"/>
          </a:xfrm>
          <a:prstGeom prst="rect">
            <a:avLst/>
          </a:prstGeom>
        </p:spPr>
        <p:txBody>
          <a:bodyPr wrap="square" lIns="91425" tIns="91425" rIns="91425" bIns="91425" anchor="t" anchorCtr="0">
            <a:spAutoFit/>
          </a:bodyPr>
          <a:lstStyle/>
          <a:p>
            <a:pPr lvl="0" algn="just" rtl="0">
              <a:buNone/>
            </a:pPr>
            <a:r>
              <a:rPr lang="x-none" sz="2400" smtClean="0">
                <a:solidFill>
                  <a:schemeClr val="tx1"/>
                </a:solidFill>
              </a:rPr>
              <a:t>3D or non-flat (curved and smooth) objects</a:t>
            </a:r>
            <a:r>
              <a:rPr lang="en-US" sz="2400" dirty="0" smtClean="0">
                <a:solidFill>
                  <a:schemeClr val="tx1"/>
                </a:solidFill>
              </a:rPr>
              <a:t> </a:t>
            </a:r>
            <a:r>
              <a:rPr lang="x-none" sz="2400" smtClean="0">
                <a:solidFill>
                  <a:schemeClr val="tx1"/>
                </a:solidFill>
              </a:rPr>
              <a:t>as display surfaces and doing it right.</a:t>
            </a:r>
            <a:endParaRPr lang="x-none" sz="240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9550" y="2533650"/>
            <a:ext cx="4914900" cy="3276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303" y="3733800"/>
            <a:ext cx="4343400" cy="2895600"/>
          </a:xfrm>
          <a:prstGeom prst="rect">
            <a:avLst/>
          </a:prstGeom>
        </p:spPr>
      </p:pic>
    </p:spTree>
    <p:extLst>
      <p:ext uri="{BB962C8B-B14F-4D97-AF65-F5344CB8AC3E}">
        <p14:creationId xmlns:p14="http://schemas.microsoft.com/office/powerpoint/2010/main" val="366965696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9"/>
                                        </p:tgtEl>
                                      </p:cBhvr>
                                    </p:animEffect>
                                    <p:animScale>
                                      <p:cBhvr>
                                        <p:cTn id="7" dur="250" autoRev="1" fill="hold"/>
                                        <p:tgtEl>
                                          <p:spTgt spid="89"/>
                                        </p:tgtEl>
                                      </p:cBhvr>
                                      <p:by x="105000" y="105000"/>
                                    </p:animScale>
                                  </p:childTnLst>
                                </p:cTn>
                              </p:par>
                              <p:par>
                                <p:cTn id="8" presetID="42" presetClass="entr" presetSubtype="0" fill="hold" grpId="0" nodeType="withEffect">
                                  <p:stCondLst>
                                    <p:cond delay="0"/>
                                  </p:stCondLst>
                                  <p:childTnLst>
                                    <p:set>
                                      <p:cBhvr>
                                        <p:cTn id="9" dur="1" fill="hold">
                                          <p:stCondLst>
                                            <p:cond delay="0"/>
                                          </p:stCondLst>
                                        </p:cTn>
                                        <p:tgtEl>
                                          <p:spTgt spid="90">
                                            <p:txEl>
                                              <p:pRg st="0" end="0"/>
                                            </p:txEl>
                                          </p:spTgt>
                                        </p:tgtEl>
                                        <p:attrNameLst>
                                          <p:attrName>style.visibility</p:attrName>
                                        </p:attrNameLst>
                                      </p:cBhvr>
                                      <p:to>
                                        <p:strVal val="visible"/>
                                      </p:to>
                                    </p:set>
                                    <p:animEffect transition="in" filter="fade">
                                      <p:cBhvr>
                                        <p:cTn id="10" dur="500"/>
                                        <p:tgtEl>
                                          <p:spTgt spid="90">
                                            <p:txEl>
                                              <p:pRg st="0" end="0"/>
                                            </p:txEl>
                                          </p:spTgt>
                                        </p:tgtEl>
                                      </p:cBhvr>
                                    </p:animEffect>
                                    <p:anim calcmode="lin" valueType="num">
                                      <p:cBhvr>
                                        <p:cTn id="11"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90">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Tree>
    <p:extLst>
      <p:ext uri="{BB962C8B-B14F-4D97-AF65-F5344CB8AC3E}">
        <p14:creationId xmlns:p14="http://schemas.microsoft.com/office/powerpoint/2010/main" val="336695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76200" y="1748150"/>
            <a:ext cx="7772400" cy="923299"/>
          </a:xfrm>
          <a:prstGeom prst="rect">
            <a:avLst/>
          </a:prstGeom>
        </p:spPr>
        <p:txBody>
          <a:bodyPr lIns="91425" tIns="91425" rIns="91425" bIns="91425" anchor="b" anchorCtr="0">
            <a:spAutoFit/>
          </a:bodyPr>
          <a:lstStyle/>
          <a:p>
            <a:pPr indent="0">
              <a:buNone/>
            </a:pPr>
            <a:r>
              <a:rPr lang="x-none" smtClean="0">
                <a:solidFill>
                  <a:schemeClr val="tx1"/>
                </a:solidFill>
              </a:rPr>
              <a:t>Research </a:t>
            </a:r>
            <a:r>
              <a:rPr lang="x-none">
                <a:solidFill>
                  <a:schemeClr val="tx1"/>
                </a:solidFill>
              </a:rPr>
              <a:t>Question:</a:t>
            </a:r>
          </a:p>
        </p:txBody>
      </p:sp>
      <p:sp>
        <p:nvSpPr>
          <p:cNvPr id="106" name="Shape 106"/>
          <p:cNvSpPr txBox="1">
            <a:spLocks noGrp="1"/>
          </p:cNvSpPr>
          <p:nvPr>
            <p:ph type="subTitle" idx="1"/>
          </p:nvPr>
        </p:nvSpPr>
        <p:spPr>
          <a:xfrm>
            <a:off x="685800" y="3862937"/>
            <a:ext cx="7772400" cy="1846629"/>
          </a:xfrm>
          <a:prstGeom prst="rect">
            <a:avLst/>
          </a:prstGeom>
        </p:spPr>
        <p:txBody>
          <a:bodyPr lIns="91425" tIns="91425" rIns="91425" bIns="91425" anchor="t" anchorCtr="0">
            <a:spAutoFit/>
          </a:bodyPr>
          <a:lstStyle/>
          <a:p>
            <a:pPr>
              <a:buNone/>
            </a:pPr>
            <a:r>
              <a:rPr lang="x-none" sz="3600">
                <a:solidFill>
                  <a:schemeClr val="accent5"/>
                </a:solidFill>
                <a:effectLst>
                  <a:outerShdw blurRad="38100" dist="38100" dir="2700000" algn="tl">
                    <a:srgbClr val="000000">
                      <a:alpha val="43137"/>
                    </a:srgbClr>
                  </a:outerShdw>
                </a:effectLst>
              </a:rPr>
              <a:t>Can we distort an image so it looks smooth and crisp on the surface of a non-flat object?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609600"/>
            <a:ext cx="3200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down)">
                                      <p:cBhvr>
                                        <p:cTn id="7" dur="290">
                                          <p:stCondLst>
                                            <p:cond delay="0"/>
                                          </p:stCondLst>
                                        </p:cTn>
                                        <p:tgtEl>
                                          <p:spTgt spid="105"/>
                                        </p:tgtEl>
                                      </p:cBhvr>
                                    </p:animEffect>
                                    <p:anim calcmode="lin" valueType="num">
                                      <p:cBhvr>
                                        <p:cTn id="8" dur="911" tmFilter="0,0; 0.14,0.36; 0.43,0.73; 0.71,0.91; 1.0,1.0">
                                          <p:stCondLst>
                                            <p:cond delay="0"/>
                                          </p:stCondLst>
                                        </p:cTn>
                                        <p:tgtEl>
                                          <p:spTgt spid="105"/>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05"/>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05"/>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05"/>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05"/>
                                        </p:tgtEl>
                                        <p:attrNameLst>
                                          <p:attrName>ppt_y</p:attrName>
                                        </p:attrNameLst>
                                      </p:cBhvr>
                                      <p:tavLst>
                                        <p:tav tm="0" fmla="#ppt_y-sin(pi*$)/81">
                                          <p:val>
                                            <p:fltVal val="0"/>
                                          </p:val>
                                        </p:tav>
                                        <p:tav tm="100000">
                                          <p:val>
                                            <p:fltVal val="1"/>
                                          </p:val>
                                        </p:tav>
                                      </p:tavLst>
                                    </p:anim>
                                    <p:animScale>
                                      <p:cBhvr>
                                        <p:cTn id="13" dur="13">
                                          <p:stCondLst>
                                            <p:cond delay="325"/>
                                          </p:stCondLst>
                                        </p:cTn>
                                        <p:tgtEl>
                                          <p:spTgt spid="105"/>
                                        </p:tgtEl>
                                      </p:cBhvr>
                                      <p:to x="100000" y="60000"/>
                                    </p:animScale>
                                    <p:animScale>
                                      <p:cBhvr>
                                        <p:cTn id="14" dur="83" decel="50000">
                                          <p:stCondLst>
                                            <p:cond delay="338"/>
                                          </p:stCondLst>
                                        </p:cTn>
                                        <p:tgtEl>
                                          <p:spTgt spid="105"/>
                                        </p:tgtEl>
                                      </p:cBhvr>
                                      <p:to x="100000" y="100000"/>
                                    </p:animScale>
                                    <p:animScale>
                                      <p:cBhvr>
                                        <p:cTn id="15" dur="13">
                                          <p:stCondLst>
                                            <p:cond delay="656"/>
                                          </p:stCondLst>
                                        </p:cTn>
                                        <p:tgtEl>
                                          <p:spTgt spid="105"/>
                                        </p:tgtEl>
                                      </p:cBhvr>
                                      <p:to x="100000" y="80000"/>
                                    </p:animScale>
                                    <p:animScale>
                                      <p:cBhvr>
                                        <p:cTn id="16" dur="83" decel="50000">
                                          <p:stCondLst>
                                            <p:cond delay="669"/>
                                          </p:stCondLst>
                                        </p:cTn>
                                        <p:tgtEl>
                                          <p:spTgt spid="105"/>
                                        </p:tgtEl>
                                      </p:cBhvr>
                                      <p:to x="100000" y="100000"/>
                                    </p:animScale>
                                    <p:animScale>
                                      <p:cBhvr>
                                        <p:cTn id="17" dur="13">
                                          <p:stCondLst>
                                            <p:cond delay="821"/>
                                          </p:stCondLst>
                                        </p:cTn>
                                        <p:tgtEl>
                                          <p:spTgt spid="105"/>
                                        </p:tgtEl>
                                      </p:cBhvr>
                                      <p:to x="100000" y="90000"/>
                                    </p:animScale>
                                    <p:animScale>
                                      <p:cBhvr>
                                        <p:cTn id="18" dur="83" decel="50000">
                                          <p:stCondLst>
                                            <p:cond delay="834"/>
                                          </p:stCondLst>
                                        </p:cTn>
                                        <p:tgtEl>
                                          <p:spTgt spid="105"/>
                                        </p:tgtEl>
                                      </p:cBhvr>
                                      <p:to x="100000" y="100000"/>
                                    </p:animScale>
                                    <p:animScale>
                                      <p:cBhvr>
                                        <p:cTn id="19" dur="13">
                                          <p:stCondLst>
                                            <p:cond delay="904"/>
                                          </p:stCondLst>
                                        </p:cTn>
                                        <p:tgtEl>
                                          <p:spTgt spid="105"/>
                                        </p:tgtEl>
                                      </p:cBhvr>
                                      <p:to x="100000" y="95000"/>
                                    </p:animScale>
                                    <p:animScale>
                                      <p:cBhvr>
                                        <p:cTn id="20" dur="83" decel="50000">
                                          <p:stCondLst>
                                            <p:cond delay="917"/>
                                          </p:stCondLst>
                                        </p:cTn>
                                        <p:tgtEl>
                                          <p:spTgt spid="105"/>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6">
                                            <p:txEl>
                                              <p:pRg st="0" end="0"/>
                                            </p:txEl>
                                          </p:spTgt>
                                        </p:tgtEl>
                                        <p:attrNameLst>
                                          <p:attrName>style.visibility</p:attrName>
                                        </p:attrNameLst>
                                      </p:cBhvr>
                                      <p:to>
                                        <p:strVal val="visible"/>
                                      </p:to>
                                    </p:set>
                                    <p:animEffect transition="in" filter="wipe(down)">
                                      <p:cBhvr>
                                        <p:cTn id="23" dur="290">
                                          <p:stCondLst>
                                            <p:cond delay="0"/>
                                          </p:stCondLst>
                                        </p:cTn>
                                        <p:tgtEl>
                                          <p:spTgt spid="106">
                                            <p:txEl>
                                              <p:pRg st="0" end="0"/>
                                            </p:txEl>
                                          </p:spTgt>
                                        </p:tgtEl>
                                      </p:cBhvr>
                                    </p:animEffect>
                                    <p:anim calcmode="lin" valueType="num">
                                      <p:cBhvr>
                                        <p:cTn id="24" dur="911" tmFilter="0,0; 0.14,0.36; 0.43,0.73; 0.71,0.91; 1.0,1.0">
                                          <p:stCondLst>
                                            <p:cond delay="0"/>
                                          </p:stCondLst>
                                        </p:cTn>
                                        <p:tgtEl>
                                          <p:spTgt spid="106">
                                            <p:txEl>
                                              <p:pRg st="0" end="0"/>
                                            </p:txEl>
                                          </p:spTgt>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06">
                                            <p:txEl>
                                              <p:pRg st="0" end="0"/>
                                            </p:txEl>
                                          </p:spTgt>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06">
                                            <p:txEl>
                                              <p:pRg st="0" end="0"/>
                                            </p:txEl>
                                          </p:spTgt>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06">
                                            <p:txEl>
                                              <p:pRg st="0" end="0"/>
                                            </p:txEl>
                                          </p:spTgt>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06">
                                            <p:txEl>
                                              <p:pRg st="0" end="0"/>
                                            </p:txEl>
                                          </p:spTgt>
                                        </p:tgtEl>
                                        <p:attrNameLst>
                                          <p:attrName>ppt_y</p:attrName>
                                        </p:attrNameLst>
                                      </p:cBhvr>
                                      <p:tavLst>
                                        <p:tav tm="0" fmla="#ppt_y-sin(pi*$)/81">
                                          <p:val>
                                            <p:fltVal val="0"/>
                                          </p:val>
                                        </p:tav>
                                        <p:tav tm="100000">
                                          <p:val>
                                            <p:fltVal val="1"/>
                                          </p:val>
                                        </p:tav>
                                      </p:tavLst>
                                    </p:anim>
                                    <p:animScale>
                                      <p:cBhvr>
                                        <p:cTn id="29" dur="13">
                                          <p:stCondLst>
                                            <p:cond delay="325"/>
                                          </p:stCondLst>
                                        </p:cTn>
                                        <p:tgtEl>
                                          <p:spTgt spid="106">
                                            <p:txEl>
                                              <p:pRg st="0" end="0"/>
                                            </p:txEl>
                                          </p:spTgt>
                                        </p:tgtEl>
                                      </p:cBhvr>
                                      <p:to x="100000" y="60000"/>
                                    </p:animScale>
                                    <p:animScale>
                                      <p:cBhvr>
                                        <p:cTn id="30" dur="83" decel="50000">
                                          <p:stCondLst>
                                            <p:cond delay="338"/>
                                          </p:stCondLst>
                                        </p:cTn>
                                        <p:tgtEl>
                                          <p:spTgt spid="106">
                                            <p:txEl>
                                              <p:pRg st="0" end="0"/>
                                            </p:txEl>
                                          </p:spTgt>
                                        </p:tgtEl>
                                      </p:cBhvr>
                                      <p:to x="100000" y="100000"/>
                                    </p:animScale>
                                    <p:animScale>
                                      <p:cBhvr>
                                        <p:cTn id="31" dur="13">
                                          <p:stCondLst>
                                            <p:cond delay="656"/>
                                          </p:stCondLst>
                                        </p:cTn>
                                        <p:tgtEl>
                                          <p:spTgt spid="106">
                                            <p:txEl>
                                              <p:pRg st="0" end="0"/>
                                            </p:txEl>
                                          </p:spTgt>
                                        </p:tgtEl>
                                      </p:cBhvr>
                                      <p:to x="100000" y="80000"/>
                                    </p:animScale>
                                    <p:animScale>
                                      <p:cBhvr>
                                        <p:cTn id="32" dur="83" decel="50000">
                                          <p:stCondLst>
                                            <p:cond delay="669"/>
                                          </p:stCondLst>
                                        </p:cTn>
                                        <p:tgtEl>
                                          <p:spTgt spid="106">
                                            <p:txEl>
                                              <p:pRg st="0" end="0"/>
                                            </p:txEl>
                                          </p:spTgt>
                                        </p:tgtEl>
                                      </p:cBhvr>
                                      <p:to x="100000" y="100000"/>
                                    </p:animScale>
                                    <p:animScale>
                                      <p:cBhvr>
                                        <p:cTn id="33" dur="13">
                                          <p:stCondLst>
                                            <p:cond delay="821"/>
                                          </p:stCondLst>
                                        </p:cTn>
                                        <p:tgtEl>
                                          <p:spTgt spid="106">
                                            <p:txEl>
                                              <p:pRg st="0" end="0"/>
                                            </p:txEl>
                                          </p:spTgt>
                                        </p:tgtEl>
                                      </p:cBhvr>
                                      <p:to x="100000" y="90000"/>
                                    </p:animScale>
                                    <p:animScale>
                                      <p:cBhvr>
                                        <p:cTn id="34" dur="83" decel="50000">
                                          <p:stCondLst>
                                            <p:cond delay="834"/>
                                          </p:stCondLst>
                                        </p:cTn>
                                        <p:tgtEl>
                                          <p:spTgt spid="106">
                                            <p:txEl>
                                              <p:pRg st="0" end="0"/>
                                            </p:txEl>
                                          </p:spTgt>
                                        </p:tgtEl>
                                      </p:cBhvr>
                                      <p:to x="100000" y="100000"/>
                                    </p:animScale>
                                    <p:animScale>
                                      <p:cBhvr>
                                        <p:cTn id="35" dur="13">
                                          <p:stCondLst>
                                            <p:cond delay="904"/>
                                          </p:stCondLst>
                                        </p:cTn>
                                        <p:tgtEl>
                                          <p:spTgt spid="106">
                                            <p:txEl>
                                              <p:pRg st="0" end="0"/>
                                            </p:txEl>
                                          </p:spTgt>
                                        </p:tgtEl>
                                      </p:cBhvr>
                                      <p:to x="100000" y="95000"/>
                                    </p:animScale>
                                    <p:animScale>
                                      <p:cBhvr>
                                        <p:cTn id="36" dur="83" decel="50000">
                                          <p:stCondLst>
                                            <p:cond delay="917"/>
                                          </p:stCondLst>
                                        </p:cTn>
                                        <p:tgtEl>
                                          <p:spTgt spid="106">
                                            <p:txEl>
                                              <p:pRg st="0" end="0"/>
                                            </p:txEl>
                                          </p:spTgt>
                                        </p:tgtEl>
                                      </p:cBhvr>
                                      <p:to x="100000" y="100000"/>
                                    </p:animScale>
                                  </p:childTnLst>
                                </p:cTn>
                              </p:par>
                              <p:par>
                                <p:cTn id="37" presetID="26" presetClass="entr" presetSubtype="0" fill="hold" nodeType="withEffect">
                                  <p:stCondLst>
                                    <p:cond delay="500"/>
                                  </p:stCondLst>
                                  <p:childTnLst>
                                    <p:set>
                                      <p:cBhvr>
                                        <p:cTn id="38" dur="1" fill="hold">
                                          <p:stCondLst>
                                            <p:cond delay="0"/>
                                          </p:stCondLst>
                                        </p:cTn>
                                        <p:tgtEl>
                                          <p:spTgt spid="2050"/>
                                        </p:tgtEl>
                                        <p:attrNameLst>
                                          <p:attrName>style.visibility</p:attrName>
                                        </p:attrNameLst>
                                      </p:cBhvr>
                                      <p:to>
                                        <p:strVal val="visible"/>
                                      </p:to>
                                    </p:set>
                                    <p:animEffect transition="in" filter="wipe(down)">
                                      <p:cBhvr>
                                        <p:cTn id="39" dur="435">
                                          <p:stCondLst>
                                            <p:cond delay="0"/>
                                          </p:stCondLst>
                                        </p:cTn>
                                        <p:tgtEl>
                                          <p:spTgt spid="2050"/>
                                        </p:tgtEl>
                                      </p:cBhvr>
                                    </p:animEffect>
                                    <p:anim calcmode="lin" valueType="num">
                                      <p:cBhvr>
                                        <p:cTn id="40" dur="1367"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41" dur="498"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42" dur="498" tmFilter="0, 0; 0.125,0.2665; 0.25,0.4; 0.375,0.465; 0.5,0.5;  0.625,0.535; 0.75,0.6; 0.875,0.7335; 1,1">
                                          <p:stCondLst>
                                            <p:cond delay="498"/>
                                          </p:stCondLst>
                                        </p:cTn>
                                        <p:tgtEl>
                                          <p:spTgt spid="2050"/>
                                        </p:tgtEl>
                                        <p:attrNameLst>
                                          <p:attrName>ppt_y</p:attrName>
                                        </p:attrNameLst>
                                      </p:cBhvr>
                                      <p:tavLst>
                                        <p:tav tm="0" fmla="#ppt_y-sin(pi*$)/9">
                                          <p:val>
                                            <p:fltVal val="0"/>
                                          </p:val>
                                        </p:tav>
                                        <p:tav tm="100000">
                                          <p:val>
                                            <p:fltVal val="1"/>
                                          </p:val>
                                        </p:tav>
                                      </p:tavLst>
                                    </p:anim>
                                    <p:anim calcmode="lin" valueType="num">
                                      <p:cBhvr>
                                        <p:cTn id="43" dur="249" tmFilter="0, 0; 0.125,0.2665; 0.25,0.4; 0.375,0.465; 0.5,0.5;  0.625,0.535; 0.75,0.6; 0.875,0.7335; 1,1">
                                          <p:stCondLst>
                                            <p:cond delay="993"/>
                                          </p:stCondLst>
                                        </p:cTn>
                                        <p:tgtEl>
                                          <p:spTgt spid="2050"/>
                                        </p:tgtEl>
                                        <p:attrNameLst>
                                          <p:attrName>ppt_y</p:attrName>
                                        </p:attrNameLst>
                                      </p:cBhvr>
                                      <p:tavLst>
                                        <p:tav tm="0" fmla="#ppt_y-sin(pi*$)/27">
                                          <p:val>
                                            <p:fltVal val="0"/>
                                          </p:val>
                                        </p:tav>
                                        <p:tav tm="100000">
                                          <p:val>
                                            <p:fltVal val="1"/>
                                          </p:val>
                                        </p:tav>
                                      </p:tavLst>
                                    </p:anim>
                                    <p:anim calcmode="lin" valueType="num">
                                      <p:cBhvr>
                                        <p:cTn id="44" dur="123" tmFilter="0, 0; 0.125,0.2665; 0.25,0.4; 0.375,0.465; 0.5,0.5;  0.625,0.535; 0.75,0.6; 0.875,0.7335; 1,1">
                                          <p:stCondLst>
                                            <p:cond delay="1242"/>
                                          </p:stCondLst>
                                        </p:cTn>
                                        <p:tgtEl>
                                          <p:spTgt spid="2050"/>
                                        </p:tgtEl>
                                        <p:attrNameLst>
                                          <p:attrName>ppt_y</p:attrName>
                                        </p:attrNameLst>
                                      </p:cBhvr>
                                      <p:tavLst>
                                        <p:tav tm="0" fmla="#ppt_y-sin(pi*$)/81">
                                          <p:val>
                                            <p:fltVal val="0"/>
                                          </p:val>
                                        </p:tav>
                                        <p:tav tm="100000">
                                          <p:val>
                                            <p:fltVal val="1"/>
                                          </p:val>
                                        </p:tav>
                                      </p:tavLst>
                                    </p:anim>
                                    <p:animScale>
                                      <p:cBhvr>
                                        <p:cTn id="45" dur="20">
                                          <p:stCondLst>
                                            <p:cond delay="487"/>
                                          </p:stCondLst>
                                        </p:cTn>
                                        <p:tgtEl>
                                          <p:spTgt spid="2050"/>
                                        </p:tgtEl>
                                      </p:cBhvr>
                                      <p:to x="100000" y="60000"/>
                                    </p:animScale>
                                    <p:animScale>
                                      <p:cBhvr>
                                        <p:cTn id="46" dur="124" decel="50000">
                                          <p:stCondLst>
                                            <p:cond delay="507"/>
                                          </p:stCondLst>
                                        </p:cTn>
                                        <p:tgtEl>
                                          <p:spTgt spid="2050"/>
                                        </p:tgtEl>
                                      </p:cBhvr>
                                      <p:to x="100000" y="100000"/>
                                    </p:animScale>
                                    <p:animScale>
                                      <p:cBhvr>
                                        <p:cTn id="47" dur="20">
                                          <p:stCondLst>
                                            <p:cond delay="984"/>
                                          </p:stCondLst>
                                        </p:cTn>
                                        <p:tgtEl>
                                          <p:spTgt spid="2050"/>
                                        </p:tgtEl>
                                      </p:cBhvr>
                                      <p:to x="100000" y="80000"/>
                                    </p:animScale>
                                    <p:animScale>
                                      <p:cBhvr>
                                        <p:cTn id="48" dur="124" decel="50000">
                                          <p:stCondLst>
                                            <p:cond delay="1004"/>
                                          </p:stCondLst>
                                        </p:cTn>
                                        <p:tgtEl>
                                          <p:spTgt spid="2050"/>
                                        </p:tgtEl>
                                      </p:cBhvr>
                                      <p:to x="100000" y="100000"/>
                                    </p:animScale>
                                    <p:animScale>
                                      <p:cBhvr>
                                        <p:cTn id="49" dur="20">
                                          <p:stCondLst>
                                            <p:cond delay="1231"/>
                                          </p:stCondLst>
                                        </p:cTn>
                                        <p:tgtEl>
                                          <p:spTgt spid="2050"/>
                                        </p:tgtEl>
                                      </p:cBhvr>
                                      <p:to x="100000" y="90000"/>
                                    </p:animScale>
                                    <p:animScale>
                                      <p:cBhvr>
                                        <p:cTn id="50" dur="124" decel="50000">
                                          <p:stCondLst>
                                            <p:cond delay="1251"/>
                                          </p:stCondLst>
                                        </p:cTn>
                                        <p:tgtEl>
                                          <p:spTgt spid="2050"/>
                                        </p:tgtEl>
                                      </p:cBhvr>
                                      <p:to x="100000" y="100000"/>
                                    </p:animScale>
                                    <p:animScale>
                                      <p:cBhvr>
                                        <p:cTn id="51" dur="20">
                                          <p:stCondLst>
                                            <p:cond delay="1356"/>
                                          </p:stCondLst>
                                        </p:cTn>
                                        <p:tgtEl>
                                          <p:spTgt spid="2050"/>
                                        </p:tgtEl>
                                      </p:cBhvr>
                                      <p:to x="100000" y="95000"/>
                                    </p:animScale>
                                    <p:animScale>
                                      <p:cBhvr>
                                        <p:cTn id="52" dur="124" decel="50000">
                                          <p:stCondLst>
                                            <p:cond delay="1375"/>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685800"/>
            <a:ext cx="8229600" cy="738633"/>
          </a:xfrm>
          <a:prstGeom prst="rect">
            <a:avLst/>
          </a:prstGeom>
        </p:spPr>
        <p:txBody>
          <a:bodyPr lIns="91425" tIns="91425" rIns="91425" bIns="91425" anchor="b" anchorCtr="0">
            <a:spAutoFit/>
          </a:bodyPr>
          <a:lstStyle/>
          <a:p>
            <a:pPr>
              <a:buNone/>
            </a:pPr>
            <a:r>
              <a:rPr lang="x-none">
                <a:effectLst>
                  <a:outerShdw blurRad="38100" dist="38100" dir="2700000" algn="tl">
                    <a:srgbClr val="000000">
                      <a:alpha val="43137"/>
                    </a:srgbClr>
                  </a:outerShdw>
                </a:effectLst>
              </a:rPr>
              <a:t>Method</a:t>
            </a:r>
          </a:p>
        </p:txBody>
      </p:sp>
      <p:sp>
        <p:nvSpPr>
          <p:cNvPr id="112" name="Shape 112"/>
          <p:cNvSpPr txBox="1">
            <a:spLocks noGrp="1"/>
          </p:cNvSpPr>
          <p:nvPr>
            <p:ph type="body" idx="1"/>
          </p:nvPr>
        </p:nvSpPr>
        <p:spPr>
          <a:xfrm>
            <a:off x="457200" y="1828800"/>
            <a:ext cx="8229600" cy="3798445"/>
          </a:xfrm>
          <a:prstGeom prst="rect">
            <a:avLst/>
          </a:prstGeom>
        </p:spPr>
        <p:txBody>
          <a:bodyPr lIns="91425" tIns="91425" rIns="91425" bIns="91425" anchor="t" anchorCtr="0">
            <a:spAutoFit/>
          </a:bodyPr>
          <a:lstStyle/>
          <a:p>
            <a:pPr marL="457200" lvl="0" indent="-419100" rtl="0">
              <a:buClr>
                <a:schemeClr val="dk2"/>
              </a:buClr>
              <a:buSzPct val="166666"/>
              <a:buFont typeface="Arial"/>
              <a:buChar char="•"/>
            </a:pPr>
            <a:r>
              <a:rPr lang="x-none">
                <a:solidFill>
                  <a:schemeClr val="tx1"/>
                </a:solidFill>
              </a:rPr>
              <a:t>Warping</a:t>
            </a:r>
          </a:p>
          <a:p>
            <a:pPr marL="914400" lvl="1" indent="-381000" rtl="0">
              <a:spcBef>
                <a:spcPts val="480"/>
              </a:spcBef>
              <a:buClr>
                <a:schemeClr val="dk2"/>
              </a:buClr>
              <a:buSzPct val="80000"/>
              <a:buFont typeface="Courier New"/>
              <a:buChar char="o"/>
            </a:pPr>
            <a:r>
              <a:rPr lang="en-US" dirty="0" smtClean="0">
                <a:solidFill>
                  <a:schemeClr val="tx1"/>
                </a:solidFill>
              </a:rPr>
              <a:t>Uniform image</a:t>
            </a:r>
          </a:p>
          <a:p>
            <a:pPr marL="914400" lvl="1" indent="-381000" rtl="0">
              <a:spcBef>
                <a:spcPts val="480"/>
              </a:spcBef>
              <a:buClr>
                <a:schemeClr val="dk2"/>
              </a:buClr>
              <a:buSzPct val="80000"/>
              <a:buFont typeface="Courier New"/>
              <a:buChar char="o"/>
            </a:pPr>
            <a:endParaRPr lang="x-none" smtClean="0">
              <a:solidFill>
                <a:schemeClr val="tx1"/>
              </a:solidFill>
            </a:endParaRPr>
          </a:p>
          <a:p>
            <a:pPr marL="457200" lvl="0" indent="-419100" rtl="0">
              <a:buClr>
                <a:schemeClr val="dk2"/>
              </a:buClr>
              <a:buSzPct val="166666"/>
              <a:buFont typeface="Arial"/>
              <a:buChar char="•"/>
            </a:pPr>
            <a:r>
              <a:rPr lang="x-none" smtClean="0">
                <a:solidFill>
                  <a:schemeClr val="tx1"/>
                </a:solidFill>
              </a:rPr>
              <a:t>Blending</a:t>
            </a:r>
            <a:endParaRPr lang="x-none">
              <a:solidFill>
                <a:schemeClr val="tx1"/>
              </a:solidFill>
            </a:endParaRPr>
          </a:p>
          <a:p>
            <a:pPr marL="914400" lvl="1" indent="-381000" rtl="0">
              <a:spcBef>
                <a:spcPts val="480"/>
              </a:spcBef>
              <a:buClr>
                <a:schemeClr val="dk2"/>
              </a:buClr>
              <a:buSzPct val="80000"/>
              <a:buFont typeface="Courier New"/>
              <a:buChar char="o"/>
            </a:pPr>
            <a:r>
              <a:rPr lang="en-US" dirty="0" smtClean="0">
                <a:solidFill>
                  <a:schemeClr val="tx1"/>
                </a:solidFill>
              </a:rPr>
              <a:t>Uniform brightness</a:t>
            </a:r>
          </a:p>
          <a:p>
            <a:pPr marL="914400" lvl="1" indent="-381000" rtl="0">
              <a:spcBef>
                <a:spcPts val="480"/>
              </a:spcBef>
              <a:buClr>
                <a:schemeClr val="dk2"/>
              </a:buClr>
              <a:buSzPct val="80000"/>
              <a:buFont typeface="Courier New"/>
              <a:buChar char="o"/>
            </a:pPr>
            <a:endParaRPr lang="x-none" sz="1800" smtClean="0">
              <a:solidFill>
                <a:schemeClr val="tx1"/>
              </a:solidFill>
            </a:endParaRPr>
          </a:p>
          <a:p>
            <a:pPr marL="457200" lvl="0" indent="-419100" rtl="0">
              <a:buClr>
                <a:schemeClr val="dk2"/>
              </a:buClr>
              <a:buSzPct val="166666"/>
              <a:buFont typeface="Arial"/>
              <a:buChar char="•"/>
            </a:pPr>
            <a:r>
              <a:rPr lang="x-none" smtClean="0">
                <a:solidFill>
                  <a:schemeClr val="tx1"/>
                </a:solidFill>
              </a:rPr>
              <a:t>Hardware Configuration</a:t>
            </a:r>
          </a:p>
          <a:p>
            <a:pPr marL="914400" lvl="1" indent="-381000" rtl="0">
              <a:spcBef>
                <a:spcPts val="480"/>
              </a:spcBef>
              <a:buClr>
                <a:schemeClr val="dk2"/>
              </a:buClr>
              <a:buSzPct val="100000"/>
              <a:buFont typeface="Courier New"/>
              <a:buChar char="o"/>
            </a:pPr>
            <a:r>
              <a:rPr lang="x-none" sz="2400" smtClean="0">
                <a:solidFill>
                  <a:schemeClr val="tx1"/>
                </a:solidFill>
              </a:rPr>
              <a:t>Still </a:t>
            </a:r>
            <a:r>
              <a:rPr lang="x-none" sz="2400">
                <a:solidFill>
                  <a:schemeClr val="tx1"/>
                </a:solidFill>
              </a:rPr>
              <a:t>on early </a:t>
            </a:r>
            <a:r>
              <a:rPr lang="x-none" sz="2400" smtClean="0">
                <a:solidFill>
                  <a:schemeClr val="tx1"/>
                </a:solidFill>
              </a:rPr>
              <a:t>stages</a:t>
            </a:r>
            <a:endParaRPr lang="en-US" sz="2400" dirty="0" smtClean="0">
              <a:solidFill>
                <a:schemeClr val="tx1"/>
              </a:solidFill>
            </a:endParaRPr>
          </a:p>
        </p:txBody>
      </p:sp>
      <p:pic>
        <p:nvPicPr>
          <p:cNvPr id="2050" name="Picture 2" descr="Full screen 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3829050"/>
            <a:ext cx="3733800" cy="2800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barn(inVertical)">
                                      <p:cBhvr>
                                        <p:cTn id="7" dur="500"/>
                                        <p:tgtEl>
                                          <p:spTgt spid="1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2">
                                            <p:txEl>
                                              <p:pRg st="0" end="0"/>
                                            </p:txEl>
                                          </p:spTgt>
                                        </p:tgtEl>
                                        <p:attrNameLst>
                                          <p:attrName>style.visibility</p:attrName>
                                        </p:attrNameLst>
                                      </p:cBhvr>
                                      <p:to>
                                        <p:strVal val="visible"/>
                                      </p:to>
                                    </p:set>
                                    <p:animEffect transition="in" filter="fade">
                                      <p:cBhvr>
                                        <p:cTn id="11" dur="500"/>
                                        <p:tgtEl>
                                          <p:spTgt spid="112">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Effect transition="in" filter="fade">
                                      <p:cBhvr>
                                        <p:cTn id="14" dur="500"/>
                                        <p:tgtEl>
                                          <p:spTgt spid="112">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2">
                                            <p:txEl>
                                              <p:pRg st="3" end="3"/>
                                            </p:txEl>
                                          </p:spTgt>
                                        </p:tgtEl>
                                        <p:attrNameLst>
                                          <p:attrName>style.visibility</p:attrName>
                                        </p:attrNameLst>
                                      </p:cBhvr>
                                      <p:to>
                                        <p:strVal val="visible"/>
                                      </p:to>
                                    </p:set>
                                    <p:animEffect transition="in" filter="fade">
                                      <p:cBhvr>
                                        <p:cTn id="21" dur="500"/>
                                        <p:tgtEl>
                                          <p:spTgt spid="112">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2">
                                            <p:txEl>
                                              <p:pRg st="4" end="4"/>
                                            </p:txEl>
                                          </p:spTgt>
                                        </p:tgtEl>
                                        <p:attrNameLst>
                                          <p:attrName>style.visibility</p:attrName>
                                        </p:attrNameLst>
                                      </p:cBhvr>
                                      <p:to>
                                        <p:strVal val="visible"/>
                                      </p:to>
                                    </p:set>
                                    <p:animEffect transition="in" filter="fade">
                                      <p:cBhvr>
                                        <p:cTn id="24" dur="500"/>
                                        <p:tgtEl>
                                          <p:spTgt spid="112">
                                            <p:txEl>
                                              <p:pRg st="4" end="4"/>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2">
                                            <p:txEl>
                                              <p:pRg st="6" end="6"/>
                                            </p:txEl>
                                          </p:spTgt>
                                        </p:tgtEl>
                                        <p:attrNameLst>
                                          <p:attrName>style.visibility</p:attrName>
                                        </p:attrNameLst>
                                      </p:cBhvr>
                                      <p:to>
                                        <p:strVal val="visible"/>
                                      </p:to>
                                    </p:set>
                                    <p:animEffect transition="in" filter="fade">
                                      <p:cBhvr>
                                        <p:cTn id="28" dur="500"/>
                                        <p:tgtEl>
                                          <p:spTgt spid="11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xEl>
                                              <p:pRg st="7" end="7"/>
                                            </p:txEl>
                                          </p:spTgt>
                                        </p:tgtEl>
                                        <p:attrNameLst>
                                          <p:attrName>style.visibility</p:attrName>
                                        </p:attrNameLst>
                                      </p:cBhvr>
                                      <p:to>
                                        <p:strVal val="visible"/>
                                      </p:to>
                                    </p:set>
                                    <p:animEffect transition="in" filter="fade">
                                      <p:cBhvr>
                                        <p:cTn id="31" dur="500"/>
                                        <p:tgtEl>
                                          <p:spTgt spid="1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679004"/>
            <a:ext cx="8229600" cy="738633"/>
          </a:xfrm>
          <a:prstGeom prst="rect">
            <a:avLst/>
          </a:prstGeom>
        </p:spPr>
        <p:txBody>
          <a:bodyPr lIns="91425" tIns="91425" rIns="91425" bIns="91425" anchor="b" anchorCtr="0">
            <a:spAutoFit/>
          </a:bodyPr>
          <a:lstStyle/>
          <a:p>
            <a:pPr>
              <a:buNone/>
            </a:pPr>
            <a:r>
              <a:rPr lang="en-US" dirty="0" smtClean="0">
                <a:effectLst>
                  <a:outerShdw blurRad="38100" dist="38100" dir="2700000" algn="tl">
                    <a:srgbClr val="000000">
                      <a:alpha val="43137"/>
                    </a:srgbClr>
                  </a:outerShdw>
                </a:effectLst>
              </a:rPr>
              <a:t>Tools and Development</a:t>
            </a:r>
            <a:endParaRPr lang="x-none">
              <a:effectLst>
                <a:outerShdw blurRad="38100" dist="38100" dir="2700000" algn="tl">
                  <a:srgbClr val="000000">
                    <a:alpha val="43137"/>
                  </a:srgbClr>
                </a:outerShdw>
              </a:effectLst>
            </a:endParaRPr>
          </a:p>
        </p:txBody>
      </p:sp>
      <p:sp>
        <p:nvSpPr>
          <p:cNvPr id="118" name="Shape 118"/>
          <p:cNvSpPr txBox="1">
            <a:spLocks noGrp="1"/>
          </p:cNvSpPr>
          <p:nvPr>
            <p:ph type="body" idx="1"/>
          </p:nvPr>
        </p:nvSpPr>
        <p:spPr>
          <a:xfrm>
            <a:off x="457200" y="1648818"/>
            <a:ext cx="8229600" cy="1946656"/>
          </a:xfrm>
          <a:prstGeom prst="rect">
            <a:avLst/>
          </a:prstGeom>
        </p:spPr>
        <p:txBody>
          <a:bodyPr lIns="91425" tIns="91425" rIns="91425" bIns="91425" anchor="t" anchorCtr="0">
            <a:spAutoFit/>
          </a:bodyPr>
          <a:lstStyle/>
          <a:p>
            <a:pPr marL="457200" lvl="0" indent="-419100" rtl="0">
              <a:buClr>
                <a:schemeClr val="dk2"/>
              </a:buClr>
              <a:buSzPct val="166666"/>
              <a:buFont typeface="Arial"/>
              <a:buChar char="•"/>
            </a:pPr>
            <a:r>
              <a:rPr lang="en-US" dirty="0" smtClean="0">
                <a:solidFill>
                  <a:schemeClr val="tx1"/>
                </a:solidFill>
              </a:rPr>
              <a:t>A</a:t>
            </a:r>
            <a:r>
              <a:rPr lang="x-none" smtClean="0">
                <a:solidFill>
                  <a:schemeClr val="tx1"/>
                </a:solidFill>
              </a:rPr>
              <a:t>pplication </a:t>
            </a:r>
            <a:r>
              <a:rPr lang="x-none">
                <a:solidFill>
                  <a:schemeClr val="tx1"/>
                </a:solidFill>
              </a:rPr>
              <a:t>for image </a:t>
            </a:r>
            <a:r>
              <a:rPr lang="x-none" smtClean="0">
                <a:solidFill>
                  <a:schemeClr val="tx1"/>
                </a:solidFill>
              </a:rPr>
              <a:t>calibration</a:t>
            </a:r>
            <a:endParaRPr lang="en-US" dirty="0" smtClean="0">
              <a:solidFill>
                <a:schemeClr val="tx1"/>
              </a:solidFill>
            </a:endParaRPr>
          </a:p>
          <a:p>
            <a:pPr marL="857250" lvl="1" indent="-419100"/>
            <a:r>
              <a:rPr lang="en-US" dirty="0" smtClean="0">
                <a:solidFill>
                  <a:schemeClr val="tx1"/>
                </a:solidFill>
              </a:rPr>
              <a:t>OpenGL</a:t>
            </a:r>
          </a:p>
          <a:p>
            <a:pPr marL="857250" lvl="1" indent="-419100"/>
            <a:r>
              <a:rPr lang="en-US" dirty="0" smtClean="0">
                <a:solidFill>
                  <a:schemeClr val="tx1"/>
                </a:solidFill>
              </a:rPr>
              <a:t>C/C++ language</a:t>
            </a:r>
          </a:p>
          <a:p>
            <a:pPr marL="857250" lvl="1" indent="-419100"/>
            <a:r>
              <a:rPr lang="en-US" dirty="0" smtClean="0">
                <a:solidFill>
                  <a:schemeClr val="tx1"/>
                </a:solidFill>
              </a:rPr>
              <a:t>Windows API</a:t>
            </a:r>
            <a:endParaRPr lang="x-none">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503695"/>
            <a:ext cx="8686800" cy="3201905"/>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8">
                                            <p:txEl>
                                              <p:pRg st="0" end="0"/>
                                            </p:txEl>
                                          </p:spTgt>
                                        </p:tgtEl>
                                        <p:attrNameLst>
                                          <p:attrName>style.visibility</p:attrName>
                                        </p:attrNameLst>
                                      </p:cBhvr>
                                      <p:to>
                                        <p:strVal val="visible"/>
                                      </p:to>
                                    </p:set>
                                    <p:animEffect transition="in" filter="fade">
                                      <p:cBhvr>
                                        <p:cTn id="11" dur="500"/>
                                        <p:tgtEl>
                                          <p:spTgt spid="118">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8">
                                            <p:txEl>
                                              <p:pRg st="1" end="1"/>
                                            </p:txEl>
                                          </p:spTgt>
                                        </p:tgtEl>
                                        <p:attrNameLst>
                                          <p:attrName>style.visibility</p:attrName>
                                        </p:attrNameLst>
                                      </p:cBhvr>
                                      <p:to>
                                        <p:strVal val="visible"/>
                                      </p:to>
                                    </p:set>
                                    <p:animEffect transition="in" filter="fade">
                                      <p:cBhvr>
                                        <p:cTn id="14" dur="500"/>
                                        <p:tgtEl>
                                          <p:spTgt spid="118">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8">
                                            <p:txEl>
                                              <p:pRg st="2" end="2"/>
                                            </p:txEl>
                                          </p:spTgt>
                                        </p:tgtEl>
                                        <p:attrNameLst>
                                          <p:attrName>style.visibility</p:attrName>
                                        </p:attrNameLst>
                                      </p:cBhvr>
                                      <p:to>
                                        <p:strVal val="visible"/>
                                      </p:to>
                                    </p:set>
                                    <p:animEffect transition="in" filter="fade">
                                      <p:cBhvr>
                                        <p:cTn id="17" dur="500"/>
                                        <p:tgtEl>
                                          <p:spTgt spid="11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8">
                                            <p:txEl>
                                              <p:pRg st="3" end="3"/>
                                            </p:txEl>
                                          </p:spTgt>
                                        </p:tgtEl>
                                        <p:attrNameLst>
                                          <p:attrName>style.visibility</p:attrName>
                                        </p:attrNameLst>
                                      </p:cBhvr>
                                      <p:to>
                                        <p:strVal val="visible"/>
                                      </p:to>
                                    </p:set>
                                    <p:animEffect transition="in" filter="fade">
                                      <p:cBhvr>
                                        <p:cTn id="20" dur="500"/>
                                        <p:tgtEl>
                                          <p:spTgt spid="11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uiExpand="1" build="p"/>
    </p:bldLst>
  </p:timing>
</p:sld>
</file>

<file path=ppt/theme/theme1.xml><?xml version="1.0" encoding="utf-8"?>
<a:theme xmlns:a="http://schemas.openxmlformats.org/drawingml/2006/main">
  <a:themeElements>
    <a:clrScheme name="Custom 349">
      <a:dk1>
        <a:srgbClr val="262626"/>
      </a:dk1>
      <a:lt1>
        <a:srgbClr val="E6D6BD"/>
      </a:lt1>
      <a:dk2>
        <a:srgbClr val="535353"/>
      </a:dk2>
      <a:lt2>
        <a:srgbClr val="B4AD9E"/>
      </a:lt2>
      <a:accent1>
        <a:srgbClr val="ADB48E"/>
      </a:accent1>
      <a:accent2>
        <a:srgbClr val="867961"/>
      </a:accent2>
      <a:accent3>
        <a:srgbClr val="CBB680"/>
      </a:accent3>
      <a:accent4>
        <a:srgbClr val="78A3C0"/>
      </a:accent4>
      <a:accent5>
        <a:srgbClr val="C0AE91"/>
      </a:accent5>
      <a:accent6>
        <a:srgbClr val="668874"/>
      </a:accent6>
      <a:hlink>
        <a:srgbClr val="4B94B3"/>
      </a:hlink>
      <a:folHlink>
        <a:srgbClr val="4141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15561</TotalTime>
  <Words>423</Words>
  <Application>Microsoft Office PowerPoint</Application>
  <PresentationFormat>On-screen Show (4:3)</PresentationFormat>
  <Paragraphs>115</Paragraphs>
  <Slides>12</Slides>
  <Notes>11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
      <vt:lpstr>Projection Warping on Non-Flat Surfaces [PWNS]</vt:lpstr>
      <vt:lpstr>Outline</vt:lpstr>
      <vt:lpstr>Introduction</vt:lpstr>
      <vt:lpstr>Introduction</vt:lpstr>
      <vt:lpstr>Introduction</vt:lpstr>
      <vt:lpstr>PowerPoint Presentation</vt:lpstr>
      <vt:lpstr>Research Question:</vt:lpstr>
      <vt:lpstr>Method</vt:lpstr>
      <vt:lpstr>Tools and Development</vt:lpstr>
      <vt:lpstr>Tools and Development</vt:lpstr>
      <vt:lpstr>Results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Projection Warping on Non-Flat Surfaces [PWNS]</dc:title>
  <cp:lastModifiedBy>Karlo Martinez</cp:lastModifiedBy>
  <cp:revision>42</cp:revision>
  <dcterms:modified xsi:type="dcterms:W3CDTF">2012-08-02T13:14:49Z</dcterms:modified>
</cp:coreProperties>
</file>